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5"/>
  </p:notesMasterIdLst>
  <p:sldIdLst>
    <p:sldId id="380" r:id="rId2"/>
    <p:sldId id="258" r:id="rId3"/>
    <p:sldId id="365" r:id="rId4"/>
    <p:sldId id="382" r:id="rId5"/>
    <p:sldId id="383" r:id="rId6"/>
    <p:sldId id="360" r:id="rId7"/>
    <p:sldId id="385" r:id="rId8"/>
    <p:sldId id="386" r:id="rId9"/>
    <p:sldId id="313" r:id="rId10"/>
    <p:sldId id="387" r:id="rId11"/>
    <p:sldId id="374" r:id="rId12"/>
    <p:sldId id="388" r:id="rId13"/>
    <p:sldId id="389" r:id="rId14"/>
    <p:sldId id="337" r:id="rId15"/>
    <p:sldId id="390" r:id="rId16"/>
    <p:sldId id="373" r:id="rId17"/>
    <p:sldId id="394" r:id="rId18"/>
    <p:sldId id="395" r:id="rId19"/>
    <p:sldId id="379" r:id="rId20"/>
    <p:sldId id="393" r:id="rId21"/>
    <p:sldId id="317" r:id="rId22"/>
    <p:sldId id="316" r:id="rId23"/>
    <p:sldId id="257" r:id="rId24"/>
  </p:sldIdLst>
  <p:sldSz cx="9144000" cy="5143500" type="screen16x9"/>
  <p:notesSz cx="6858000" cy="9144000"/>
  <p:embeddedFontLst>
    <p:embeddedFont>
      <p:font typeface="Montserrat" panose="00000500000000000000" pitchFamily="2" charset="0"/>
      <p:regular r:id="rId26"/>
      <p:bold r:id="rId27"/>
      <p:italic r:id="rId28"/>
      <p:boldItalic r:id="rId29"/>
    </p:embeddedFont>
    <p:embeddedFont>
      <p:font typeface="Montserrat Black" panose="00000A00000000000000" pitchFamily="2" charset="0"/>
      <p:bold r:id="rId30"/>
      <p:italic r:id="rId31"/>
      <p:boldItalic r:id="rId32"/>
    </p:embeddedFont>
    <p:embeddedFont>
      <p:font typeface="Montserrat ExtraBold" panose="00000900000000000000" pitchFamily="2" charset="0"/>
      <p:bold r:id="rId33"/>
      <p:italic r:id="rId34"/>
      <p:boldItalic r:id="rId35"/>
    </p:embeddedFont>
    <p:embeddedFont>
      <p:font typeface="Montserrat Medium" panose="000006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5449"/>
    <a:srgbClr val="A7A3AA"/>
    <a:srgbClr val="868389"/>
    <a:srgbClr val="B0B3B3"/>
    <a:srgbClr val="A29F9F"/>
    <a:srgbClr val="8F8B8B"/>
    <a:srgbClr val="C0BABA"/>
    <a:srgbClr val="989495"/>
    <a:srgbClr val="C7C4C9"/>
    <a:srgbClr val="8A96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C132EC-7F81-4D6B-94E4-C165ABD8B4EB}">
  <a:tblStyle styleId="{A0C132EC-7F81-4D6B-94E4-C165ABD8B4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42"/>
    <p:restoredTop sz="91958"/>
  </p:normalViewPr>
  <p:slideViewPr>
    <p:cSldViewPr snapToGrid="0" snapToObjects="1">
      <p:cViewPr varScale="1">
        <p:scale>
          <a:sx n="90" d="100"/>
          <a:sy n="90" d="100"/>
        </p:scale>
        <p:origin x="108"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092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474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670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7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648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Optuna</a:t>
            </a:r>
            <a:r>
              <a:rPr lang="en-US" dirty="0"/>
              <a:t> -- </a:t>
            </a:r>
            <a:endParaRPr dirty="0"/>
          </a:p>
        </p:txBody>
      </p:sp>
    </p:spTree>
    <p:extLst>
      <p:ext uri="{BB962C8B-B14F-4D97-AF65-F5344CB8AC3E}">
        <p14:creationId xmlns:p14="http://schemas.microsoft.com/office/powerpoint/2010/main" val="4137131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Optuna</a:t>
            </a:r>
            <a:r>
              <a:rPr lang="en-US" dirty="0"/>
              <a:t> -- </a:t>
            </a:r>
            <a:endParaRPr dirty="0"/>
          </a:p>
        </p:txBody>
      </p:sp>
    </p:spTree>
    <p:extLst>
      <p:ext uri="{BB962C8B-B14F-4D97-AF65-F5344CB8AC3E}">
        <p14:creationId xmlns:p14="http://schemas.microsoft.com/office/powerpoint/2010/main" val="916267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6">
                    <a:lumMod val="75000"/>
                  </a:schemeClr>
                </a:solidFill>
              </a:rPr>
              <a:t>In Toyota and Nissan, the engine size has the highest positive effect with the price, in the other hand, Honda engine size has a negative effect on the </a:t>
            </a:r>
            <a:r>
              <a:rPr lang="en-US" sz="1100" dirty="0">
                <a:solidFill>
                  <a:schemeClr val="accent6">
                    <a:lumMod val="75000"/>
                  </a:schemeClr>
                </a:solidFill>
                <a:highlight>
                  <a:srgbClr val="00FFFF"/>
                </a:highlight>
              </a:rPr>
              <a:t>price.</a:t>
            </a:r>
            <a:endParaRPr dirty="0"/>
          </a:p>
        </p:txBody>
      </p:sp>
    </p:spTree>
    <p:extLst>
      <p:ext uri="{BB962C8B-B14F-4D97-AF65-F5344CB8AC3E}">
        <p14:creationId xmlns:p14="http://schemas.microsoft.com/office/powerpoint/2010/main" val="21306571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663196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76d693301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76d693301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864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7958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099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0" i="1" dirty="0">
                <a:effectLst/>
              </a:rPr>
              <a:t>check rows with Price represented as'0’</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i="1" dirty="0"/>
              <a:t>Drop the rows having price equal to zero</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1" dirty="0">
                <a:effectLst/>
              </a:rPr>
              <a:t>Dropping the rows having price equal to </a:t>
            </a:r>
            <a:r>
              <a:rPr lang="en-US" i="1" dirty="0"/>
              <a:t>&gt; 70000 </a:t>
            </a:r>
            <a:r>
              <a:rPr lang="en-US" dirty="0"/>
              <a:t>in order to avoid skewing the results.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2499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0" i="1" dirty="0">
                <a:effectLst/>
              </a:rPr>
              <a:t>check rows with Price represented as'0’</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i="1" dirty="0"/>
              <a:t>Drop the rows having price equal to zero</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1" dirty="0">
                <a:effectLst/>
              </a:rPr>
              <a:t>Dropping the rows having price equal to </a:t>
            </a:r>
            <a:r>
              <a:rPr lang="en-US" i="1" dirty="0"/>
              <a:t>&gt; 70000 </a:t>
            </a:r>
            <a:r>
              <a:rPr lang="en-US" dirty="0"/>
              <a:t>in order to avoid skewing the results.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95777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en-US" dirty="0"/>
              <a:t> the price is </a:t>
            </a:r>
            <a:r>
              <a:rPr lang="en-US" dirty="0" err="1"/>
              <a:t>nogi</a:t>
            </a:r>
            <a:r>
              <a:rPr lang="en-US" dirty="0"/>
              <a:t>….. </a:t>
            </a:r>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r>
              <a:rPr lang="en-US" dirty="0"/>
              <a:t>----------</a:t>
            </a:r>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r>
              <a:rPr lang="en-US" dirty="0"/>
              <a:t>Reasonable </a:t>
            </a:r>
            <a:endParaRPr dirty="0"/>
          </a:p>
        </p:txBody>
      </p:sp>
    </p:spTree>
    <p:extLst>
      <p:ext uri="{BB962C8B-B14F-4D97-AF65-F5344CB8AC3E}">
        <p14:creationId xmlns:p14="http://schemas.microsoft.com/office/powerpoint/2010/main" val="2193921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895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1815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10625" y="1337725"/>
            <a:ext cx="3645000" cy="2526300"/>
          </a:xfrm>
          <a:prstGeom prst="rect">
            <a:avLst/>
          </a:prstGeom>
        </p:spPr>
        <p:txBody>
          <a:bodyPr spcFirstLastPara="1" wrap="square" lIns="91425" tIns="91425" rIns="91425" bIns="91425" anchor="t" anchorCtr="0">
            <a:noAutofit/>
          </a:bodyPr>
          <a:lstStyle>
            <a:lvl1pPr lvl="0" algn="r">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61825" y="3961400"/>
            <a:ext cx="3193800" cy="7005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2085300" y="3868895"/>
            <a:ext cx="2086800" cy="6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p:nvPr/>
        </p:nvSpPr>
        <p:spPr>
          <a:xfrm>
            <a:off x="-36075" y="-68125"/>
            <a:ext cx="2235900" cy="527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4"/>
          <p:cNvSpPr txBox="1">
            <a:spLocks noGrp="1"/>
          </p:cNvSpPr>
          <p:nvPr>
            <p:ph type="title"/>
          </p:nvPr>
        </p:nvSpPr>
        <p:spPr>
          <a:xfrm>
            <a:off x="618600" y="3485800"/>
            <a:ext cx="1581300" cy="10803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lt1"/>
                </a:solidFill>
              </a:defRPr>
            </a:lvl1pPr>
            <a:lvl2pPr lvl="1" algn="r" rtl="0">
              <a:spcBef>
                <a:spcPts val="0"/>
              </a:spcBef>
              <a:spcAft>
                <a:spcPts val="0"/>
              </a:spcAft>
              <a:buNone/>
              <a:defRPr sz="2000">
                <a:solidFill>
                  <a:schemeClr val="lt1"/>
                </a:solidFill>
              </a:defRPr>
            </a:lvl2pPr>
            <a:lvl3pPr lvl="2" algn="r" rtl="0">
              <a:spcBef>
                <a:spcPts val="0"/>
              </a:spcBef>
              <a:spcAft>
                <a:spcPts val="0"/>
              </a:spcAft>
              <a:buNone/>
              <a:defRPr sz="2000">
                <a:solidFill>
                  <a:schemeClr val="lt1"/>
                </a:solidFill>
              </a:defRPr>
            </a:lvl3pPr>
            <a:lvl4pPr lvl="3" algn="r" rtl="0">
              <a:spcBef>
                <a:spcPts val="0"/>
              </a:spcBef>
              <a:spcAft>
                <a:spcPts val="0"/>
              </a:spcAft>
              <a:buNone/>
              <a:defRPr sz="2000">
                <a:solidFill>
                  <a:schemeClr val="lt1"/>
                </a:solidFill>
              </a:defRPr>
            </a:lvl4pPr>
            <a:lvl5pPr lvl="4" algn="r" rtl="0">
              <a:spcBef>
                <a:spcPts val="0"/>
              </a:spcBef>
              <a:spcAft>
                <a:spcPts val="0"/>
              </a:spcAft>
              <a:buNone/>
              <a:defRPr sz="2000">
                <a:solidFill>
                  <a:schemeClr val="lt1"/>
                </a:solidFill>
              </a:defRPr>
            </a:lvl5pPr>
            <a:lvl6pPr lvl="5" algn="r" rtl="0">
              <a:spcBef>
                <a:spcPts val="0"/>
              </a:spcBef>
              <a:spcAft>
                <a:spcPts val="0"/>
              </a:spcAft>
              <a:buNone/>
              <a:defRPr sz="2000">
                <a:solidFill>
                  <a:schemeClr val="lt1"/>
                </a:solidFill>
              </a:defRPr>
            </a:lvl6pPr>
            <a:lvl7pPr lvl="6" algn="r" rtl="0">
              <a:spcBef>
                <a:spcPts val="0"/>
              </a:spcBef>
              <a:spcAft>
                <a:spcPts val="0"/>
              </a:spcAft>
              <a:buNone/>
              <a:defRPr sz="2000">
                <a:solidFill>
                  <a:schemeClr val="lt1"/>
                </a:solidFill>
              </a:defRPr>
            </a:lvl7pPr>
            <a:lvl8pPr lvl="7" algn="r" rtl="0">
              <a:spcBef>
                <a:spcPts val="0"/>
              </a:spcBef>
              <a:spcAft>
                <a:spcPts val="0"/>
              </a:spcAft>
              <a:buNone/>
              <a:defRPr sz="2000">
                <a:solidFill>
                  <a:schemeClr val="lt1"/>
                </a:solidFill>
              </a:defRPr>
            </a:lvl8pPr>
            <a:lvl9pPr lvl="8" algn="r" rtl="0">
              <a:spcBef>
                <a:spcPts val="0"/>
              </a:spcBef>
              <a:spcAft>
                <a:spcPts val="0"/>
              </a:spcAft>
              <a:buNone/>
              <a:defRPr sz="2000">
                <a:solidFill>
                  <a:schemeClr val="lt1"/>
                </a:solidFill>
              </a:defRPr>
            </a:lvl9pPr>
          </a:lstStyle>
          <a:p>
            <a:endParaRPr/>
          </a:p>
        </p:txBody>
      </p:sp>
      <p:sp>
        <p:nvSpPr>
          <p:cNvPr id="17" name="Google Shape;17;p4"/>
          <p:cNvSpPr txBox="1">
            <a:spLocks noGrp="1"/>
          </p:cNvSpPr>
          <p:nvPr>
            <p:ph type="subTitle" idx="1"/>
          </p:nvPr>
        </p:nvSpPr>
        <p:spPr>
          <a:xfrm>
            <a:off x="2390975" y="632375"/>
            <a:ext cx="6286500" cy="39762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solidFill>
                  <a:schemeClr val="lt2"/>
                </a:solidFill>
              </a:defRPr>
            </a:lvl1pPr>
            <a:lvl2pPr lvl="1">
              <a:spcBef>
                <a:spcPts val="1600"/>
              </a:spcBef>
              <a:spcAft>
                <a:spcPts val="0"/>
              </a:spcAft>
              <a:buNone/>
              <a:defRPr sz="1100">
                <a:solidFill>
                  <a:schemeClr val="lt2"/>
                </a:solidFill>
              </a:defRPr>
            </a:lvl2pPr>
            <a:lvl3pPr lvl="2">
              <a:spcBef>
                <a:spcPts val="1600"/>
              </a:spcBef>
              <a:spcAft>
                <a:spcPts val="0"/>
              </a:spcAft>
              <a:buNone/>
              <a:defRPr sz="1100">
                <a:solidFill>
                  <a:schemeClr val="lt2"/>
                </a:solidFill>
              </a:defRPr>
            </a:lvl3pPr>
            <a:lvl4pPr lvl="3">
              <a:spcBef>
                <a:spcPts val="1600"/>
              </a:spcBef>
              <a:spcAft>
                <a:spcPts val="0"/>
              </a:spcAft>
              <a:buNone/>
              <a:defRPr sz="1100">
                <a:solidFill>
                  <a:schemeClr val="lt2"/>
                </a:solidFill>
              </a:defRPr>
            </a:lvl4pPr>
            <a:lvl5pPr lvl="4">
              <a:spcBef>
                <a:spcPts val="1600"/>
              </a:spcBef>
              <a:spcAft>
                <a:spcPts val="0"/>
              </a:spcAft>
              <a:buNone/>
              <a:defRPr sz="1100">
                <a:solidFill>
                  <a:schemeClr val="lt2"/>
                </a:solidFill>
              </a:defRPr>
            </a:lvl5pPr>
            <a:lvl6pPr lvl="5">
              <a:spcBef>
                <a:spcPts val="1600"/>
              </a:spcBef>
              <a:spcAft>
                <a:spcPts val="0"/>
              </a:spcAft>
              <a:buNone/>
              <a:defRPr sz="1100">
                <a:solidFill>
                  <a:schemeClr val="lt2"/>
                </a:solidFill>
              </a:defRPr>
            </a:lvl6pPr>
            <a:lvl7pPr lvl="6">
              <a:spcBef>
                <a:spcPts val="1600"/>
              </a:spcBef>
              <a:spcAft>
                <a:spcPts val="0"/>
              </a:spcAft>
              <a:buNone/>
              <a:defRPr sz="1100">
                <a:solidFill>
                  <a:schemeClr val="lt2"/>
                </a:solidFill>
              </a:defRPr>
            </a:lvl7pPr>
            <a:lvl8pPr lvl="7">
              <a:spcBef>
                <a:spcPts val="1600"/>
              </a:spcBef>
              <a:spcAft>
                <a:spcPts val="0"/>
              </a:spcAft>
              <a:buNone/>
              <a:defRPr sz="1100">
                <a:solidFill>
                  <a:schemeClr val="lt2"/>
                </a:solidFill>
              </a:defRPr>
            </a:lvl8pPr>
            <a:lvl9pPr lvl="8">
              <a:spcBef>
                <a:spcPts val="1600"/>
              </a:spcBef>
              <a:spcAft>
                <a:spcPts val="1600"/>
              </a:spcAft>
              <a:buNone/>
              <a:defRPr sz="1100">
                <a:solidFill>
                  <a:schemeClr val="lt2"/>
                </a:solidFill>
              </a:defRPr>
            </a:lvl9pPr>
          </a:lstStyle>
          <a:p>
            <a:endParaRPr/>
          </a:p>
        </p:txBody>
      </p:sp>
      <p:sp>
        <p:nvSpPr>
          <p:cNvPr id="18" name="Google Shape;18;p4"/>
          <p:cNvSpPr/>
          <p:nvPr/>
        </p:nvSpPr>
        <p:spPr>
          <a:xfrm>
            <a:off x="231775" y="4571700"/>
            <a:ext cx="20868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386">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61"/>
        <p:cNvGrpSpPr/>
        <p:nvPr/>
      </p:nvGrpSpPr>
      <p:grpSpPr>
        <a:xfrm>
          <a:off x="0" y="0"/>
          <a:ext cx="0" cy="0"/>
          <a:chOff x="0" y="0"/>
          <a:chExt cx="0" cy="0"/>
        </a:xfrm>
      </p:grpSpPr>
      <p:sp>
        <p:nvSpPr>
          <p:cNvPr id="62" name="Google Shape;62;p14"/>
          <p:cNvSpPr/>
          <p:nvPr/>
        </p:nvSpPr>
        <p:spPr>
          <a:xfrm>
            <a:off x="-36075" y="-68125"/>
            <a:ext cx="2235900" cy="527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subTitle" idx="1"/>
          </p:nvPr>
        </p:nvSpPr>
        <p:spPr>
          <a:xfrm>
            <a:off x="3606000" y="3159760"/>
            <a:ext cx="12984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1pPr>
            <a:lvl2pPr lvl="1"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2pPr>
            <a:lvl3pPr lvl="2"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3pPr>
            <a:lvl4pPr lvl="3"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4pPr>
            <a:lvl5pPr lvl="4"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5pPr>
            <a:lvl6pPr lvl="5"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6pPr>
            <a:lvl7pPr lvl="6"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7pPr>
            <a:lvl8pPr lvl="7"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8pPr>
            <a:lvl9pPr lvl="8"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9pPr>
          </a:lstStyle>
          <a:p>
            <a:endParaRPr/>
          </a:p>
        </p:txBody>
      </p:sp>
      <p:sp>
        <p:nvSpPr>
          <p:cNvPr id="64" name="Google Shape;64;p14"/>
          <p:cNvSpPr txBox="1">
            <a:spLocks noGrp="1"/>
          </p:cNvSpPr>
          <p:nvPr>
            <p:ph type="subTitle" idx="2"/>
          </p:nvPr>
        </p:nvSpPr>
        <p:spPr>
          <a:xfrm>
            <a:off x="3615025" y="3667394"/>
            <a:ext cx="19203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5" name="Google Shape;65;p14"/>
          <p:cNvSpPr txBox="1">
            <a:spLocks noGrp="1"/>
          </p:cNvSpPr>
          <p:nvPr>
            <p:ph type="subTitle" idx="3"/>
          </p:nvPr>
        </p:nvSpPr>
        <p:spPr>
          <a:xfrm>
            <a:off x="6633275" y="1107480"/>
            <a:ext cx="12975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66" name="Google Shape;66;p14"/>
          <p:cNvSpPr txBox="1">
            <a:spLocks noGrp="1"/>
          </p:cNvSpPr>
          <p:nvPr>
            <p:ph type="subTitle" idx="4"/>
          </p:nvPr>
        </p:nvSpPr>
        <p:spPr>
          <a:xfrm>
            <a:off x="6633275" y="3667394"/>
            <a:ext cx="19203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7" name="Google Shape;67;p14"/>
          <p:cNvSpPr txBox="1">
            <a:spLocks noGrp="1"/>
          </p:cNvSpPr>
          <p:nvPr>
            <p:ph type="subTitle" idx="5"/>
          </p:nvPr>
        </p:nvSpPr>
        <p:spPr>
          <a:xfrm>
            <a:off x="6633275" y="3159760"/>
            <a:ext cx="12984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68" name="Google Shape;68;p14"/>
          <p:cNvSpPr txBox="1">
            <a:spLocks noGrp="1"/>
          </p:cNvSpPr>
          <p:nvPr>
            <p:ph type="subTitle" idx="6"/>
          </p:nvPr>
        </p:nvSpPr>
        <p:spPr>
          <a:xfrm>
            <a:off x="6633275" y="1616071"/>
            <a:ext cx="19206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9" name="Google Shape;69;p14"/>
          <p:cNvSpPr txBox="1">
            <a:spLocks noGrp="1"/>
          </p:cNvSpPr>
          <p:nvPr>
            <p:ph type="title" hasCustomPrompt="1"/>
          </p:nvPr>
        </p:nvSpPr>
        <p:spPr>
          <a:xfrm>
            <a:off x="5951800" y="1056943"/>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0" name="Google Shape;70;p14"/>
          <p:cNvSpPr txBox="1">
            <a:spLocks noGrp="1"/>
          </p:cNvSpPr>
          <p:nvPr>
            <p:ph type="subTitle" idx="7"/>
          </p:nvPr>
        </p:nvSpPr>
        <p:spPr>
          <a:xfrm>
            <a:off x="3607454" y="1109348"/>
            <a:ext cx="1297500" cy="48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71" name="Google Shape;71;p14"/>
          <p:cNvSpPr txBox="1">
            <a:spLocks noGrp="1"/>
          </p:cNvSpPr>
          <p:nvPr>
            <p:ph type="subTitle" idx="8"/>
          </p:nvPr>
        </p:nvSpPr>
        <p:spPr>
          <a:xfrm>
            <a:off x="3607454" y="1616071"/>
            <a:ext cx="19206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72" name="Google Shape;72;p14"/>
          <p:cNvSpPr txBox="1">
            <a:spLocks noGrp="1"/>
          </p:cNvSpPr>
          <p:nvPr>
            <p:ph type="title" idx="9" hasCustomPrompt="1"/>
          </p:nvPr>
        </p:nvSpPr>
        <p:spPr>
          <a:xfrm>
            <a:off x="2922354" y="1056943"/>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4"/>
          <p:cNvSpPr txBox="1">
            <a:spLocks noGrp="1"/>
          </p:cNvSpPr>
          <p:nvPr>
            <p:ph type="title" idx="13" hasCustomPrompt="1"/>
          </p:nvPr>
        </p:nvSpPr>
        <p:spPr>
          <a:xfrm>
            <a:off x="2922354" y="3114019"/>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4" name="Google Shape;74;p14"/>
          <p:cNvSpPr txBox="1">
            <a:spLocks noGrp="1"/>
          </p:cNvSpPr>
          <p:nvPr>
            <p:ph type="title" idx="14" hasCustomPrompt="1"/>
          </p:nvPr>
        </p:nvSpPr>
        <p:spPr>
          <a:xfrm>
            <a:off x="5950150" y="3115069"/>
            <a:ext cx="835500" cy="51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5" name="Google Shape;75;p14"/>
          <p:cNvSpPr/>
          <p:nvPr/>
        </p:nvSpPr>
        <p:spPr>
          <a:xfrm>
            <a:off x="712251" y="4571700"/>
            <a:ext cx="16062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idx="15"/>
          </p:nvPr>
        </p:nvSpPr>
        <p:spPr>
          <a:xfrm>
            <a:off x="618600" y="3485800"/>
            <a:ext cx="1581300" cy="108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lt1"/>
                </a:solidFill>
              </a:defRPr>
            </a:lvl1pPr>
            <a:lvl2pPr lvl="1" algn="r" rtl="0">
              <a:spcBef>
                <a:spcPts val="0"/>
              </a:spcBef>
              <a:spcAft>
                <a:spcPts val="0"/>
              </a:spcAft>
              <a:buNone/>
              <a:defRPr sz="2000">
                <a:solidFill>
                  <a:schemeClr val="lt1"/>
                </a:solidFill>
              </a:defRPr>
            </a:lvl2pPr>
            <a:lvl3pPr lvl="2" algn="r" rtl="0">
              <a:spcBef>
                <a:spcPts val="0"/>
              </a:spcBef>
              <a:spcAft>
                <a:spcPts val="0"/>
              </a:spcAft>
              <a:buNone/>
              <a:defRPr sz="2000">
                <a:solidFill>
                  <a:schemeClr val="lt1"/>
                </a:solidFill>
              </a:defRPr>
            </a:lvl3pPr>
            <a:lvl4pPr lvl="3" algn="r" rtl="0">
              <a:spcBef>
                <a:spcPts val="0"/>
              </a:spcBef>
              <a:spcAft>
                <a:spcPts val="0"/>
              </a:spcAft>
              <a:buNone/>
              <a:defRPr sz="2000">
                <a:solidFill>
                  <a:schemeClr val="lt1"/>
                </a:solidFill>
              </a:defRPr>
            </a:lvl4pPr>
            <a:lvl5pPr lvl="4" algn="r" rtl="0">
              <a:spcBef>
                <a:spcPts val="0"/>
              </a:spcBef>
              <a:spcAft>
                <a:spcPts val="0"/>
              </a:spcAft>
              <a:buNone/>
              <a:defRPr sz="2000">
                <a:solidFill>
                  <a:schemeClr val="lt1"/>
                </a:solidFill>
              </a:defRPr>
            </a:lvl5pPr>
            <a:lvl6pPr lvl="5" algn="r" rtl="0">
              <a:spcBef>
                <a:spcPts val="0"/>
              </a:spcBef>
              <a:spcAft>
                <a:spcPts val="0"/>
              </a:spcAft>
              <a:buNone/>
              <a:defRPr sz="2000">
                <a:solidFill>
                  <a:schemeClr val="lt1"/>
                </a:solidFill>
              </a:defRPr>
            </a:lvl6pPr>
            <a:lvl7pPr lvl="6" algn="r" rtl="0">
              <a:spcBef>
                <a:spcPts val="0"/>
              </a:spcBef>
              <a:spcAft>
                <a:spcPts val="0"/>
              </a:spcAft>
              <a:buNone/>
              <a:defRPr sz="2000">
                <a:solidFill>
                  <a:schemeClr val="lt1"/>
                </a:solidFill>
              </a:defRPr>
            </a:lvl7pPr>
            <a:lvl8pPr lvl="7" algn="r" rtl="0">
              <a:spcBef>
                <a:spcPts val="0"/>
              </a:spcBef>
              <a:spcAft>
                <a:spcPts val="0"/>
              </a:spcAft>
              <a:buNone/>
              <a:defRPr sz="2000">
                <a:solidFill>
                  <a:schemeClr val="lt1"/>
                </a:solidFill>
              </a:defRPr>
            </a:lvl8pPr>
            <a:lvl9pPr lvl="8" algn="r" rtl="0">
              <a:spcBef>
                <a:spcPts val="0"/>
              </a:spcBef>
              <a:spcAft>
                <a:spcPts val="0"/>
              </a:spcAft>
              <a:buNone/>
              <a:defRPr sz="20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2466" y="445025"/>
            <a:ext cx="81924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Montserrat"/>
              <a:buNone/>
              <a:defRPr sz="2800" b="1">
                <a:solidFill>
                  <a:schemeClr val="lt2"/>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97845" y="1152475"/>
            <a:ext cx="81924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15000"/>
              </a:lnSpc>
              <a:spcBef>
                <a:spcPts val="1600"/>
              </a:spcBef>
              <a:spcAft>
                <a:spcPts val="160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8" r:id="rId4"/>
    <p:sldLayoutId id="2147483660" r:id="rId5"/>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5760">
          <p15:clr>
            <a:srgbClr val="EA4335"/>
          </p15:clr>
        </p15:guide>
        <p15:guide id="3" pos="5311">
          <p15:clr>
            <a:srgbClr val="EA4335"/>
          </p15:clr>
        </p15:guide>
        <p15:guide id="4" orient="horz" pos="2903">
          <p15:clr>
            <a:srgbClr val="EA4335"/>
          </p15:clr>
        </p15:guide>
        <p15:guide id="5" pos="2880">
          <p15:clr>
            <a:srgbClr val="EA4335"/>
          </p15:clr>
        </p15:guide>
        <p15:guide id="6" orient="horz" pos="1619">
          <p15:clr>
            <a:srgbClr val="EA4335"/>
          </p15:clr>
        </p15:guide>
        <p15:guide id="7" pos="449">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hyperlink" Target="https://syarah.co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hyperlink" Target="https://syarah.com/"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syarah.com/"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front of a black truck&#10;&#10;Description automatically generated with medium confidence">
            <a:extLst>
              <a:ext uri="{FF2B5EF4-FFF2-40B4-BE49-F238E27FC236}">
                <a16:creationId xmlns:a16="http://schemas.microsoft.com/office/drawing/2014/main" id="{7DA69FE3-538E-114C-BF09-457359D7BD8C}"/>
              </a:ext>
            </a:extLst>
          </p:cNvPr>
          <p:cNvPicPr>
            <a:picLocks noChangeAspect="1"/>
          </p:cNvPicPr>
          <p:nvPr/>
        </p:nvPicPr>
        <p:blipFill>
          <a:blip r:embed="rId2"/>
          <a:stretch>
            <a:fillRect/>
          </a:stretch>
        </p:blipFill>
        <p:spPr>
          <a:xfrm>
            <a:off x="0" y="0"/>
            <a:ext cx="3430608" cy="5143500"/>
          </a:xfrm>
          <a:prstGeom prst="rect">
            <a:avLst/>
          </a:prstGeom>
        </p:spPr>
      </p:pic>
      <p:sp>
        <p:nvSpPr>
          <p:cNvPr id="5" name="Rectangle 4">
            <a:extLst>
              <a:ext uri="{FF2B5EF4-FFF2-40B4-BE49-F238E27FC236}">
                <a16:creationId xmlns:a16="http://schemas.microsoft.com/office/drawing/2014/main" id="{F69CC53D-1DE8-0643-9955-232F68D1989C}"/>
              </a:ext>
            </a:extLst>
          </p:cNvPr>
          <p:cNvSpPr/>
          <p:nvPr/>
        </p:nvSpPr>
        <p:spPr>
          <a:xfrm>
            <a:off x="3420741" y="1425178"/>
            <a:ext cx="5168592" cy="2207419"/>
          </a:xfrm>
          <a:prstGeom prst="rect">
            <a:avLst/>
          </a:prstGeom>
          <a:solidFill>
            <a:srgbClr val="646C5C">
              <a:alpha val="376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r>
              <a:rPr lang="en-US" sz="3000" b="1" dirty="0"/>
              <a:t>             </a:t>
            </a:r>
          </a:p>
          <a:p>
            <a:pPr fontAlgn="base"/>
            <a:endParaRPr lang="en-US" sz="2400" b="1" dirty="0">
              <a:solidFill>
                <a:schemeClr val="accent3">
                  <a:lumMod val="50000"/>
                </a:schemeClr>
              </a:solidFill>
              <a:latin typeface="Montserrat"/>
              <a:sym typeface="Montserrat"/>
            </a:endParaRPr>
          </a:p>
          <a:p>
            <a:pPr fontAlgn="base"/>
            <a:r>
              <a:rPr lang="ar-SA" sz="2400" b="1" dirty="0">
                <a:solidFill>
                  <a:srgbClr val="594740"/>
                </a:solidFill>
                <a:latin typeface="Montserrat"/>
                <a:sym typeface="Montserrat"/>
              </a:rPr>
              <a:t> </a:t>
            </a:r>
            <a:endParaRPr lang="en-US" sz="2400" b="1" dirty="0">
              <a:solidFill>
                <a:srgbClr val="594740"/>
              </a:solidFill>
              <a:latin typeface="Montserrat"/>
              <a:sym typeface="Montserrat"/>
            </a:endParaRPr>
          </a:p>
          <a:p>
            <a:pPr fontAlgn="base"/>
            <a:r>
              <a:rPr lang="en-US" sz="2400" b="1" dirty="0">
                <a:solidFill>
                  <a:srgbClr val="594740"/>
                </a:solidFill>
                <a:latin typeface="Montserrat"/>
                <a:sym typeface="Montserrat"/>
              </a:rPr>
              <a:t>Saudi</a:t>
            </a:r>
            <a:r>
              <a:rPr lang="en-US" sz="3600" b="1" dirty="0">
                <a:solidFill>
                  <a:srgbClr val="594740"/>
                </a:solidFill>
              </a:rPr>
              <a:t> </a:t>
            </a:r>
            <a:r>
              <a:rPr lang="en-US" sz="2400" b="1" dirty="0">
                <a:solidFill>
                  <a:srgbClr val="594740"/>
                </a:solidFill>
                <a:latin typeface="Montserrat"/>
              </a:rPr>
              <a:t>Arabia Used Cars</a:t>
            </a:r>
          </a:p>
          <a:p>
            <a:pPr algn="ctr" fontAlgn="base"/>
            <a:endParaRPr lang="en-US" sz="2400" b="1" dirty="0">
              <a:solidFill>
                <a:srgbClr val="594740"/>
              </a:solidFill>
              <a:latin typeface="Montserrat"/>
            </a:endParaRPr>
          </a:p>
          <a:p>
            <a:pPr marL="214313" lvl="2" indent="-214313" fontAlgn="base">
              <a:buClr>
                <a:srgbClr val="594740"/>
              </a:buClr>
              <a:buFontTx/>
              <a:buChar char="-"/>
            </a:pPr>
            <a:r>
              <a:rPr lang="en-US" sz="1050" dirty="0">
                <a:solidFill>
                  <a:srgbClr val="594740"/>
                </a:solidFill>
              </a:rPr>
              <a:t>Raef Salem</a:t>
            </a:r>
          </a:p>
          <a:p>
            <a:pPr marL="214313" lvl="2" indent="-214313" fontAlgn="base">
              <a:buClr>
                <a:srgbClr val="594740"/>
              </a:buClr>
              <a:buFontTx/>
              <a:buChar char="-"/>
            </a:pPr>
            <a:r>
              <a:rPr lang="en-US" sz="1050" dirty="0">
                <a:solidFill>
                  <a:srgbClr val="594740"/>
                </a:solidFill>
              </a:rPr>
              <a:t>Shaimaa Alghamdi</a:t>
            </a:r>
          </a:p>
          <a:p>
            <a:pPr marL="214313" lvl="2" indent="-214313" fontAlgn="base">
              <a:buClr>
                <a:srgbClr val="594740"/>
              </a:buClr>
              <a:buFontTx/>
              <a:buChar char="-"/>
            </a:pPr>
            <a:r>
              <a:rPr lang="en-US" sz="1050" dirty="0" err="1">
                <a:solidFill>
                  <a:srgbClr val="594740"/>
                </a:solidFill>
              </a:rPr>
              <a:t>Hanadi</a:t>
            </a:r>
            <a:r>
              <a:rPr lang="en-US" sz="1050" dirty="0">
                <a:solidFill>
                  <a:srgbClr val="594740"/>
                </a:solidFill>
              </a:rPr>
              <a:t> Bin </a:t>
            </a:r>
            <a:r>
              <a:rPr lang="en-US" sz="1050" dirty="0" err="1">
                <a:solidFill>
                  <a:srgbClr val="594740"/>
                </a:solidFill>
              </a:rPr>
              <a:t>Mujalli</a:t>
            </a:r>
            <a:endParaRPr lang="en-US" sz="1050" dirty="0">
              <a:solidFill>
                <a:srgbClr val="594740"/>
              </a:solidFill>
            </a:endParaRPr>
          </a:p>
          <a:p>
            <a:pPr marL="214313" lvl="2" indent="-214313" fontAlgn="base">
              <a:buClr>
                <a:srgbClr val="594740"/>
              </a:buClr>
              <a:buFontTx/>
              <a:buChar char="-"/>
            </a:pPr>
            <a:r>
              <a:rPr lang="en-US" sz="1050" dirty="0">
                <a:solidFill>
                  <a:srgbClr val="594740"/>
                </a:solidFill>
              </a:rPr>
              <a:t>Omar </a:t>
            </a:r>
            <a:r>
              <a:rPr lang="en-US" sz="1050" dirty="0" err="1">
                <a:solidFill>
                  <a:srgbClr val="594740"/>
                </a:solidFill>
              </a:rPr>
              <a:t>Alshamrani</a:t>
            </a:r>
            <a:endParaRPr lang="en-US" sz="1050" dirty="0">
              <a:solidFill>
                <a:srgbClr val="594740"/>
              </a:solidFill>
            </a:endParaRPr>
          </a:p>
          <a:p>
            <a:pPr marL="214313" lvl="2" indent="-214313" fontAlgn="base">
              <a:buClr>
                <a:srgbClr val="594740"/>
              </a:buClr>
              <a:buFontTx/>
              <a:buChar char="-"/>
            </a:pPr>
            <a:r>
              <a:rPr lang="en-US" sz="1050" dirty="0">
                <a:solidFill>
                  <a:srgbClr val="594740"/>
                </a:solidFill>
              </a:rPr>
              <a:t>Mohammed Darwish</a:t>
            </a:r>
          </a:p>
          <a:p>
            <a:pPr marL="214313" indent="-214313" algn="ctr" fontAlgn="base">
              <a:buClr>
                <a:schemeClr val="bg1">
                  <a:lumMod val="95000"/>
                </a:schemeClr>
              </a:buClr>
              <a:buFontTx/>
              <a:buChar char="-"/>
            </a:pPr>
            <a:endParaRPr lang="en-US" sz="1050" b="1" dirty="0">
              <a:solidFill>
                <a:schemeClr val="bg1"/>
              </a:solidFill>
            </a:endParaRPr>
          </a:p>
          <a:p>
            <a:pPr marL="214313" indent="-214313" fontAlgn="base">
              <a:buFontTx/>
              <a:buChar char="-"/>
            </a:pPr>
            <a:endParaRPr lang="en-US" sz="1050" b="1" dirty="0"/>
          </a:p>
          <a:p>
            <a:pPr marL="214313" indent="-214313" fontAlgn="base">
              <a:buFontTx/>
              <a:buChar char="-"/>
            </a:pPr>
            <a:endParaRPr lang="en-US" sz="1050" b="1" dirty="0"/>
          </a:p>
          <a:p>
            <a:pPr marL="214313" indent="-214313" fontAlgn="base">
              <a:buFontTx/>
              <a:buChar char="-"/>
            </a:pPr>
            <a:endParaRPr lang="en-US" sz="1050" b="1" dirty="0"/>
          </a:p>
          <a:p>
            <a:br>
              <a:rPr lang="en-US" sz="1050" dirty="0"/>
            </a:br>
            <a:br>
              <a:rPr lang="en-US" sz="1050" dirty="0"/>
            </a:br>
            <a:endParaRPr lang="en-SA" sz="1050" dirty="0"/>
          </a:p>
        </p:txBody>
      </p:sp>
      <p:sp>
        <p:nvSpPr>
          <p:cNvPr id="7" name="Rectangle 6">
            <a:extLst>
              <a:ext uri="{FF2B5EF4-FFF2-40B4-BE49-F238E27FC236}">
                <a16:creationId xmlns:a16="http://schemas.microsoft.com/office/drawing/2014/main" id="{50E4552A-E54E-AC40-AC52-E1C22E158801}"/>
              </a:ext>
            </a:extLst>
          </p:cNvPr>
          <p:cNvSpPr/>
          <p:nvPr/>
        </p:nvSpPr>
        <p:spPr>
          <a:xfrm>
            <a:off x="3005959" y="3729036"/>
            <a:ext cx="5593241" cy="128261"/>
          </a:xfrm>
          <a:prstGeom prst="rect">
            <a:avLst/>
          </a:prstGeom>
          <a:solidFill>
            <a:srgbClr val="646C5C">
              <a:alpha val="3496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r" rtl="1" fontAlgn="base">
              <a:lnSpc>
                <a:spcPct val="100000"/>
              </a:lnSpc>
              <a:spcBef>
                <a:spcPts val="0"/>
              </a:spcBef>
              <a:spcAft>
                <a:spcPts val="0"/>
              </a:spcAft>
              <a:buClr>
                <a:srgbClr val="000000"/>
              </a:buClr>
              <a:buFont typeface="Arial"/>
            </a:pPr>
            <a:endParaRPr lang="en-SA" sz="1050" dirty="0"/>
          </a:p>
        </p:txBody>
      </p:sp>
      <p:sp>
        <p:nvSpPr>
          <p:cNvPr id="8" name="Rectangle 7">
            <a:extLst>
              <a:ext uri="{FF2B5EF4-FFF2-40B4-BE49-F238E27FC236}">
                <a16:creationId xmlns:a16="http://schemas.microsoft.com/office/drawing/2014/main" id="{2D853A82-4D89-2343-A7BE-B06E858B4D11}"/>
              </a:ext>
            </a:extLst>
          </p:cNvPr>
          <p:cNvSpPr/>
          <p:nvPr/>
        </p:nvSpPr>
        <p:spPr>
          <a:xfrm>
            <a:off x="2764220" y="1425178"/>
            <a:ext cx="666387" cy="2207419"/>
          </a:xfrm>
          <a:prstGeom prst="rect">
            <a:avLst/>
          </a:prstGeom>
          <a:solidFill>
            <a:schemeClr val="tx1">
              <a:alpha val="3712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r>
              <a:rPr lang="en-US" sz="3000" b="1" dirty="0"/>
              <a:t>             </a:t>
            </a:r>
          </a:p>
          <a:p>
            <a:pPr marL="214313" indent="-214313" algn="ctr" fontAlgn="base">
              <a:buClr>
                <a:schemeClr val="bg1">
                  <a:lumMod val="95000"/>
                </a:schemeClr>
              </a:buClr>
              <a:buFontTx/>
              <a:buChar char="-"/>
            </a:pPr>
            <a:endParaRPr lang="en-US" sz="1050" b="1" dirty="0">
              <a:solidFill>
                <a:schemeClr val="bg1"/>
              </a:solidFill>
            </a:endParaRPr>
          </a:p>
          <a:p>
            <a:pPr marL="214313" indent="-214313" fontAlgn="base">
              <a:buFontTx/>
              <a:buChar char="-"/>
            </a:pPr>
            <a:endParaRPr lang="en-US" sz="1050" b="1" dirty="0"/>
          </a:p>
          <a:p>
            <a:pPr marL="214313" indent="-214313" fontAlgn="base">
              <a:buFontTx/>
              <a:buChar char="-"/>
            </a:pPr>
            <a:endParaRPr lang="en-US" sz="1050" b="1" dirty="0"/>
          </a:p>
          <a:p>
            <a:pPr marL="214313" indent="-214313" fontAlgn="base">
              <a:buFontTx/>
              <a:buChar char="-"/>
            </a:pPr>
            <a:endParaRPr lang="en-US" sz="1050" b="1" dirty="0"/>
          </a:p>
          <a:p>
            <a:br>
              <a:rPr lang="en-US" sz="1050" dirty="0"/>
            </a:br>
            <a:br>
              <a:rPr lang="en-US" sz="1050" dirty="0"/>
            </a:br>
            <a:endParaRPr lang="en-SA" sz="1050" dirty="0"/>
          </a:p>
        </p:txBody>
      </p:sp>
      <p:sp>
        <p:nvSpPr>
          <p:cNvPr id="9" name="مستطيل 32">
            <a:extLst>
              <a:ext uri="{FF2B5EF4-FFF2-40B4-BE49-F238E27FC236}">
                <a16:creationId xmlns:a16="http://schemas.microsoft.com/office/drawing/2014/main" id="{DB42D367-8A24-A748-8FB1-6F7717C80B2D}"/>
              </a:ext>
            </a:extLst>
          </p:cNvPr>
          <p:cNvSpPr/>
          <p:nvPr/>
        </p:nvSpPr>
        <p:spPr>
          <a:xfrm>
            <a:off x="-9867" y="0"/>
            <a:ext cx="3430608" cy="5143500"/>
          </a:xfrm>
          <a:prstGeom prst="rect">
            <a:avLst/>
          </a:prstGeom>
          <a:solidFill>
            <a:srgbClr val="646C5C">
              <a:alpha val="27547"/>
            </a:srgb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dirty="0"/>
          </a:p>
        </p:txBody>
      </p:sp>
    </p:spTree>
    <p:extLst>
      <p:ext uri="{BB962C8B-B14F-4D97-AF65-F5344CB8AC3E}">
        <p14:creationId xmlns:p14="http://schemas.microsoft.com/office/powerpoint/2010/main" val="519222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0120" y="-106881"/>
            <a:ext cx="2903918" cy="5338755"/>
          </a:xfrm>
          <a:prstGeom prst="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5557" y="3262406"/>
            <a:ext cx="2410958" cy="1372782"/>
          </a:xfrm>
          <a:prstGeom prst="rect">
            <a:avLst/>
          </a:prstGeom>
          <a:solidFill>
            <a:srgbClr val="C0BABA"/>
          </a:solidFill>
        </p:spPr>
        <p:txBody>
          <a:bodyPr spcFirstLastPara="1" wrap="square" lIns="91425" tIns="91425" rIns="91425" bIns="91425" anchor="b" anchorCtr="0">
            <a:noAutofit/>
          </a:bodyPr>
          <a:lstStyle/>
          <a:p>
            <a:pPr algn="l"/>
            <a:r>
              <a:rPr lang="en-US" dirty="0"/>
              <a:t>What Is The Average Price In Each Region?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9018" y="1316689"/>
            <a:ext cx="2424315"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800" b="0" dirty="0">
                <a:solidFill>
                  <a:schemeClr val="bg1">
                    <a:lumMod val="85000"/>
                  </a:schemeClr>
                </a:solidFill>
              </a:rPr>
              <a:t>What Is The Most Famous Car Companies?</a:t>
            </a: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73327" y="3760261"/>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42721" y="1048678"/>
            <a:ext cx="182314" cy="188536"/>
          </a:xfrm>
          <a:prstGeom prst="ellipse">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20" name="TextBox 19">
            <a:extLst>
              <a:ext uri="{FF2B5EF4-FFF2-40B4-BE49-F238E27FC236}">
                <a16:creationId xmlns:a16="http://schemas.microsoft.com/office/drawing/2014/main" id="{58888EED-8A17-6D47-8191-320AA92D490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3" name="TextBox 12">
            <a:extLst>
              <a:ext uri="{FF2B5EF4-FFF2-40B4-BE49-F238E27FC236}">
                <a16:creationId xmlns:a16="http://schemas.microsoft.com/office/drawing/2014/main" id="{1675A0C5-2077-C644-9533-9F85491EFEB0}"/>
              </a:ext>
            </a:extLst>
          </p:cNvPr>
          <p:cNvSpPr txBox="1"/>
          <p:nvPr/>
        </p:nvSpPr>
        <p:spPr>
          <a:xfrm>
            <a:off x="3876319" y="4449287"/>
            <a:ext cx="5501597" cy="276999"/>
          </a:xfrm>
          <a:prstGeom prst="rect">
            <a:avLst/>
          </a:prstGeom>
          <a:noFill/>
        </p:spPr>
        <p:txBody>
          <a:bodyPr wrap="square" rtlCol="0">
            <a:spAutoFit/>
          </a:bodyPr>
          <a:lstStyle/>
          <a:p>
            <a:r>
              <a:rPr lang="en-US" sz="1200" dirty="0">
                <a:solidFill>
                  <a:srgbClr val="84685F"/>
                </a:solidFill>
              </a:rPr>
              <a:t>Dammam, Riyadh, and Jeddah cities have the highest average price. </a:t>
            </a:r>
            <a:endParaRPr lang="en-SA" sz="1200" dirty="0"/>
          </a:p>
        </p:txBody>
      </p:sp>
      <p:pic>
        <p:nvPicPr>
          <p:cNvPr id="10" name="Picture 9" descr="Chart, bar chart&#10;&#10;Description automatically generated">
            <a:extLst>
              <a:ext uri="{FF2B5EF4-FFF2-40B4-BE49-F238E27FC236}">
                <a16:creationId xmlns:a16="http://schemas.microsoft.com/office/drawing/2014/main" id="{77724F49-A58A-1947-8C32-700A38B9DDE7}"/>
              </a:ext>
            </a:extLst>
          </p:cNvPr>
          <p:cNvPicPr>
            <a:picLocks noChangeAspect="1"/>
          </p:cNvPicPr>
          <p:nvPr/>
        </p:nvPicPr>
        <p:blipFill>
          <a:blip r:embed="rId3"/>
          <a:stretch>
            <a:fillRect/>
          </a:stretch>
        </p:blipFill>
        <p:spPr>
          <a:xfrm>
            <a:off x="2822473" y="834321"/>
            <a:ext cx="6196885" cy="3422370"/>
          </a:xfrm>
          <a:prstGeom prst="rect">
            <a:avLst/>
          </a:prstGeom>
        </p:spPr>
      </p:pic>
    </p:spTree>
    <p:extLst>
      <p:ext uri="{BB962C8B-B14F-4D97-AF65-F5344CB8AC3E}">
        <p14:creationId xmlns:p14="http://schemas.microsoft.com/office/powerpoint/2010/main" val="3228804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06532" y="-106881"/>
            <a:ext cx="2840329"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0966" y="681281"/>
            <a:ext cx="2401296" cy="1086000"/>
          </a:xfrm>
          <a:prstGeom prst="rect">
            <a:avLst/>
          </a:prstGeom>
        </p:spPr>
        <p:txBody>
          <a:bodyPr spcFirstLastPara="1" wrap="square" lIns="91425" tIns="91425" rIns="91425" bIns="91425" anchor="b" anchorCtr="0">
            <a:noAutofit/>
          </a:bodyPr>
          <a:lstStyle/>
          <a:p>
            <a:pPr algn="l"/>
            <a:r>
              <a:rPr lang="en-US" dirty="0"/>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81" y="741839"/>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12" name="Google Shape;138;p23">
            <a:extLst>
              <a:ext uri="{FF2B5EF4-FFF2-40B4-BE49-F238E27FC236}">
                <a16:creationId xmlns:a16="http://schemas.microsoft.com/office/drawing/2014/main" id="{0EF640BA-2973-144F-9791-05D1153F23D8}"/>
              </a:ext>
            </a:extLst>
          </p:cNvPr>
          <p:cNvSpPr txBox="1">
            <a:spLocks/>
          </p:cNvSpPr>
          <p:nvPr/>
        </p:nvSpPr>
        <p:spPr>
          <a:xfrm>
            <a:off x="363810" y="2226914"/>
            <a:ext cx="2435607"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buFont typeface="Arial"/>
            </a:pPr>
            <a:r>
              <a:rPr lang="en-US" sz="1600" b="0" dirty="0">
                <a:solidFill>
                  <a:schemeClr val="bg1">
                    <a:lumMod val="85000"/>
                  </a:schemeClr>
                </a:solidFill>
              </a:rPr>
              <a:t>What Is The </a:t>
            </a:r>
            <a:r>
              <a:rPr lang="en-SA" sz="1600" b="0" dirty="0">
                <a:solidFill>
                  <a:schemeClr val="bg1">
                    <a:lumMod val="85000"/>
                  </a:schemeClr>
                </a:solidFill>
              </a:rPr>
              <a:t>Resold Cars Price</a:t>
            </a:r>
            <a:r>
              <a:rPr lang="en-US" sz="1600" b="0" dirty="0">
                <a:solidFill>
                  <a:schemeClr val="bg1">
                    <a:lumMod val="85000"/>
                  </a:schemeClr>
                </a:solidFill>
              </a:rPr>
              <a:t>?</a:t>
            </a:r>
            <a:endParaRPr lang="en-SA" sz="1600" b="0" dirty="0">
              <a:solidFill>
                <a:schemeClr val="bg1">
                  <a:lumMod val="85000"/>
                </a:schemeClr>
              </a:solidFill>
            </a:endParaRPr>
          </a:p>
          <a:p>
            <a:pPr algn="l"/>
            <a:endParaRPr lang="en" sz="1600" b="0" dirty="0">
              <a:solidFill>
                <a:schemeClr val="bg1">
                  <a:lumMod val="85000"/>
                </a:schemeClr>
              </a:solidFill>
            </a:endParaRPr>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64341" y="2500836"/>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3" name="Picture 2" descr="Chart, histogram&#10;&#10;Description automatically generated">
            <a:extLst>
              <a:ext uri="{FF2B5EF4-FFF2-40B4-BE49-F238E27FC236}">
                <a16:creationId xmlns:a16="http://schemas.microsoft.com/office/drawing/2014/main" id="{E459313A-18E3-F64A-9625-451D1C978E09}"/>
              </a:ext>
            </a:extLst>
          </p:cNvPr>
          <p:cNvPicPr>
            <a:picLocks noChangeAspect="1"/>
          </p:cNvPicPr>
          <p:nvPr/>
        </p:nvPicPr>
        <p:blipFill>
          <a:blip r:embed="rId3"/>
          <a:stretch>
            <a:fillRect/>
          </a:stretch>
        </p:blipFill>
        <p:spPr>
          <a:xfrm>
            <a:off x="3074207" y="749495"/>
            <a:ext cx="5750462" cy="3602039"/>
          </a:xfrm>
          <a:prstGeom prst="rect">
            <a:avLst/>
          </a:prstGeom>
        </p:spPr>
      </p:pic>
      <p:sp>
        <p:nvSpPr>
          <p:cNvPr id="4" name="TextBox 3">
            <a:extLst>
              <a:ext uri="{FF2B5EF4-FFF2-40B4-BE49-F238E27FC236}">
                <a16:creationId xmlns:a16="http://schemas.microsoft.com/office/drawing/2014/main" id="{102D3ACD-FD84-4040-A471-F138241911C7}"/>
              </a:ext>
            </a:extLst>
          </p:cNvPr>
          <p:cNvSpPr txBox="1"/>
          <p:nvPr/>
        </p:nvSpPr>
        <p:spPr>
          <a:xfrm>
            <a:off x="2877437" y="4394005"/>
            <a:ext cx="6266563" cy="1046440"/>
          </a:xfrm>
          <a:prstGeom prst="rect">
            <a:avLst/>
          </a:prstGeom>
          <a:noFill/>
        </p:spPr>
        <p:txBody>
          <a:bodyPr wrap="square" rtlCol="0">
            <a:spAutoFit/>
          </a:bodyPr>
          <a:lstStyle/>
          <a:p>
            <a:r>
              <a:rPr lang="en-US" sz="1200" dirty="0">
                <a:solidFill>
                  <a:srgbClr val="213C53"/>
                </a:solidFill>
              </a:rPr>
              <a:t>White, black &amp; silver are the most common colors whereas green, orange &amp; yellow are the least frequent.</a:t>
            </a:r>
          </a:p>
          <a:p>
            <a:br>
              <a:rPr lang="en-US" sz="1200" dirty="0">
                <a:solidFill>
                  <a:srgbClr val="84685F"/>
                </a:solidFill>
              </a:rPr>
            </a:br>
            <a:endParaRPr lang="en-US" sz="1200" dirty="0">
              <a:solidFill>
                <a:srgbClr val="84685F"/>
              </a:solidFill>
            </a:endParaRPr>
          </a:p>
          <a:p>
            <a:pPr marR="0" algn="r" rtl="1">
              <a:lnSpc>
                <a:spcPct val="100000"/>
              </a:lnSpc>
              <a:spcBef>
                <a:spcPts val="0"/>
              </a:spcBef>
              <a:spcAft>
                <a:spcPts val="0"/>
              </a:spcAft>
              <a:buClr>
                <a:srgbClr val="000000"/>
              </a:buClr>
              <a:buFont typeface="Arial"/>
            </a:pPr>
            <a:endParaRPr lang="en-SA" dirty="0"/>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58822" y="4024589"/>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17" name="Google Shape;138;p23">
            <a:extLst>
              <a:ext uri="{FF2B5EF4-FFF2-40B4-BE49-F238E27FC236}">
                <a16:creationId xmlns:a16="http://schemas.microsoft.com/office/drawing/2014/main" id="{18BC0AD2-8C05-5349-9D99-A4647F63E035}"/>
              </a:ext>
            </a:extLst>
          </p:cNvPr>
          <p:cNvSpPr txBox="1">
            <a:spLocks/>
          </p:cNvSpPr>
          <p:nvPr/>
        </p:nvSpPr>
        <p:spPr>
          <a:xfrm>
            <a:off x="365578" y="4013312"/>
            <a:ext cx="2236522"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pPr>
            <a:r>
              <a:rPr lang="en-US" sz="1600" b="0" dirty="0">
                <a:solidFill>
                  <a:schemeClr val="bg1">
                    <a:lumMod val="85000"/>
                  </a:schemeClr>
                </a:solidFill>
              </a:rPr>
              <a:t>How does the price differ in each company and model year.</a:t>
            </a:r>
          </a:p>
        </p:txBody>
      </p:sp>
    </p:spTree>
    <p:extLst>
      <p:ext uri="{BB962C8B-B14F-4D97-AF65-F5344CB8AC3E}">
        <p14:creationId xmlns:p14="http://schemas.microsoft.com/office/powerpoint/2010/main" val="4031436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223284" y="-97628"/>
            <a:ext cx="2911363"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7567" y="253499"/>
            <a:ext cx="2401296" cy="1086000"/>
          </a:xfrm>
          <a:prstGeom prst="rect">
            <a:avLst/>
          </a:prstGeom>
        </p:spPr>
        <p:txBody>
          <a:bodyPr spcFirstLastPara="1" wrap="square" lIns="91425" tIns="91425" rIns="91425" bIns="91425" anchor="b" anchorCtr="0">
            <a:noAutofit/>
          </a:bodyPr>
          <a:lstStyle/>
          <a:p>
            <a:pPr algn="l"/>
            <a:r>
              <a:rPr lang="en-US" sz="1600" b="0" dirty="0">
                <a:solidFill>
                  <a:schemeClr val="bg1">
                    <a:lumMod val="85000"/>
                  </a:schemeClr>
                </a:solidFill>
              </a:rPr>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8822" y="239724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2" name="Google Shape;138;p23">
            <a:extLst>
              <a:ext uri="{FF2B5EF4-FFF2-40B4-BE49-F238E27FC236}">
                <a16:creationId xmlns:a16="http://schemas.microsoft.com/office/drawing/2014/main" id="{0EF640BA-2973-144F-9791-05D1153F23D8}"/>
              </a:ext>
            </a:extLst>
          </p:cNvPr>
          <p:cNvSpPr txBox="1">
            <a:spLocks/>
          </p:cNvSpPr>
          <p:nvPr/>
        </p:nvSpPr>
        <p:spPr>
          <a:xfrm>
            <a:off x="357116" y="2042778"/>
            <a:ext cx="2462198"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rtl="1">
              <a:buClr>
                <a:srgbClr val="000000"/>
              </a:buClr>
              <a:buFont typeface="Arial"/>
            </a:pPr>
            <a:r>
              <a:rPr lang="en-US" dirty="0">
                <a:solidFill>
                  <a:schemeClr val="bg1"/>
                </a:solidFill>
              </a:rPr>
              <a:t>What Is</a:t>
            </a:r>
            <a:r>
              <a:rPr lang="en-US" dirty="0"/>
              <a:t> The </a:t>
            </a:r>
            <a:r>
              <a:rPr lang="en-SA" dirty="0">
                <a:solidFill>
                  <a:schemeClr val="bg1"/>
                </a:solidFill>
              </a:rPr>
              <a:t>Resold Cars Price</a:t>
            </a:r>
            <a:r>
              <a:rPr lang="en-US" dirty="0">
                <a:solidFill>
                  <a:schemeClr val="bg1"/>
                </a:solidFill>
              </a:rPr>
              <a:t>?</a:t>
            </a:r>
            <a:endParaRPr lang="en-SA" dirty="0">
              <a:solidFill>
                <a:schemeClr val="bg1"/>
              </a:solidFill>
            </a:endParaRPr>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71728" y="772035"/>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58822" y="4024589"/>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7" name="TextBox 6">
            <a:extLst>
              <a:ext uri="{FF2B5EF4-FFF2-40B4-BE49-F238E27FC236}">
                <a16:creationId xmlns:a16="http://schemas.microsoft.com/office/drawing/2014/main" id="{4A4F9D00-4B9E-9F48-AF01-0DAF52A913FB}"/>
              </a:ext>
            </a:extLst>
          </p:cNvPr>
          <p:cNvSpPr txBox="1"/>
          <p:nvPr/>
        </p:nvSpPr>
        <p:spPr>
          <a:xfrm>
            <a:off x="4179207" y="4371101"/>
            <a:ext cx="4004622" cy="307777"/>
          </a:xfrm>
          <a:prstGeom prst="rect">
            <a:avLst/>
          </a:prstGeom>
          <a:noFill/>
        </p:spPr>
        <p:txBody>
          <a:bodyPr wrap="none" rtlCol="0">
            <a:spAutoFit/>
          </a:bodyPr>
          <a:lstStyle/>
          <a:p>
            <a:r>
              <a:rPr lang="en-US" dirty="0"/>
              <a:t> </a:t>
            </a:r>
            <a:r>
              <a:rPr lang="en-US" sz="1200" dirty="0">
                <a:solidFill>
                  <a:srgbClr val="213C53"/>
                </a:solidFill>
              </a:rPr>
              <a:t>Price was positively skewed; the median is 59000 SAR.</a:t>
            </a:r>
            <a:endParaRPr lang="en-SA" sz="1200" dirty="0">
              <a:solidFill>
                <a:srgbClr val="213C53"/>
              </a:solidFill>
            </a:endParaRPr>
          </a:p>
        </p:txBody>
      </p:sp>
      <p:sp>
        <p:nvSpPr>
          <p:cNvPr id="20" name="Google Shape;138;p23">
            <a:extLst>
              <a:ext uri="{FF2B5EF4-FFF2-40B4-BE49-F238E27FC236}">
                <a16:creationId xmlns:a16="http://schemas.microsoft.com/office/drawing/2014/main" id="{91F662D1-E43C-FA49-8369-6A15B351D10F}"/>
              </a:ext>
            </a:extLst>
          </p:cNvPr>
          <p:cNvSpPr txBox="1">
            <a:spLocks/>
          </p:cNvSpPr>
          <p:nvPr/>
        </p:nvSpPr>
        <p:spPr>
          <a:xfrm>
            <a:off x="365578" y="4013312"/>
            <a:ext cx="2236522"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pPr>
            <a:r>
              <a:rPr lang="en-US" sz="1600" b="0" dirty="0">
                <a:solidFill>
                  <a:schemeClr val="bg1">
                    <a:lumMod val="85000"/>
                  </a:schemeClr>
                </a:solidFill>
              </a:rPr>
              <a:t>How does the price differ in each company and model year.</a:t>
            </a:r>
          </a:p>
        </p:txBody>
      </p:sp>
      <p:pic>
        <p:nvPicPr>
          <p:cNvPr id="3" name="Picture 2" descr="Chart, histogram&#10;&#10;Description automatically generated">
            <a:extLst>
              <a:ext uri="{FF2B5EF4-FFF2-40B4-BE49-F238E27FC236}">
                <a16:creationId xmlns:a16="http://schemas.microsoft.com/office/drawing/2014/main" id="{B6DED47F-B61A-154E-812D-971AC815E691}"/>
              </a:ext>
            </a:extLst>
          </p:cNvPr>
          <p:cNvPicPr>
            <a:picLocks noChangeAspect="1"/>
          </p:cNvPicPr>
          <p:nvPr/>
        </p:nvPicPr>
        <p:blipFill>
          <a:blip r:embed="rId3"/>
          <a:stretch>
            <a:fillRect/>
          </a:stretch>
        </p:blipFill>
        <p:spPr>
          <a:xfrm>
            <a:off x="2890281" y="960572"/>
            <a:ext cx="6258751" cy="3410530"/>
          </a:xfrm>
          <a:prstGeom prst="rect">
            <a:avLst/>
          </a:prstGeom>
        </p:spPr>
      </p:pic>
    </p:spTree>
    <p:extLst>
      <p:ext uri="{BB962C8B-B14F-4D97-AF65-F5344CB8AC3E}">
        <p14:creationId xmlns:p14="http://schemas.microsoft.com/office/powerpoint/2010/main" val="207256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06532" y="-106881"/>
            <a:ext cx="2840329"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7567" y="253499"/>
            <a:ext cx="2401296" cy="1086000"/>
          </a:xfrm>
          <a:prstGeom prst="rect">
            <a:avLst/>
          </a:prstGeom>
        </p:spPr>
        <p:txBody>
          <a:bodyPr spcFirstLastPara="1" wrap="square" lIns="91425" tIns="91425" rIns="91425" bIns="91425" anchor="b" anchorCtr="0">
            <a:noAutofit/>
          </a:bodyPr>
          <a:lstStyle/>
          <a:p>
            <a:pPr algn="l"/>
            <a:r>
              <a:rPr lang="en-US" sz="1600" b="0" dirty="0">
                <a:solidFill>
                  <a:schemeClr val="bg1">
                    <a:lumMod val="85000"/>
                  </a:schemeClr>
                </a:solidFill>
              </a:rPr>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81023" y="329862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71728" y="772035"/>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71728" y="2097170"/>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pic>
        <p:nvPicPr>
          <p:cNvPr id="3" name="Picture 2" descr="Chart&#10;&#10;Description automatically generated">
            <a:extLst>
              <a:ext uri="{FF2B5EF4-FFF2-40B4-BE49-F238E27FC236}">
                <a16:creationId xmlns:a16="http://schemas.microsoft.com/office/drawing/2014/main" id="{30BF249F-A5D9-6D47-AC17-1955BC13465C}"/>
              </a:ext>
            </a:extLst>
          </p:cNvPr>
          <p:cNvPicPr>
            <a:picLocks noChangeAspect="1"/>
          </p:cNvPicPr>
          <p:nvPr/>
        </p:nvPicPr>
        <p:blipFill>
          <a:blip r:embed="rId3"/>
          <a:stretch>
            <a:fillRect/>
          </a:stretch>
        </p:blipFill>
        <p:spPr>
          <a:xfrm>
            <a:off x="2822367" y="1313238"/>
            <a:ext cx="6317766" cy="2575856"/>
          </a:xfrm>
          <a:prstGeom prst="rect">
            <a:avLst/>
          </a:prstGeom>
        </p:spPr>
      </p:pic>
      <p:sp>
        <p:nvSpPr>
          <p:cNvPr id="4" name="TextBox 3">
            <a:extLst>
              <a:ext uri="{FF2B5EF4-FFF2-40B4-BE49-F238E27FC236}">
                <a16:creationId xmlns:a16="http://schemas.microsoft.com/office/drawing/2014/main" id="{F21319D3-8CDB-1B4B-B0F5-F35655150D4A}"/>
              </a:ext>
            </a:extLst>
          </p:cNvPr>
          <p:cNvSpPr txBox="1"/>
          <p:nvPr/>
        </p:nvSpPr>
        <p:spPr>
          <a:xfrm>
            <a:off x="4093275" y="4178189"/>
            <a:ext cx="4265043" cy="461665"/>
          </a:xfrm>
          <a:prstGeom prst="rect">
            <a:avLst/>
          </a:prstGeom>
          <a:noFill/>
        </p:spPr>
        <p:txBody>
          <a:bodyPr wrap="square" rtlCol="0">
            <a:spAutoFit/>
          </a:bodyPr>
          <a:lstStyle/>
          <a:p>
            <a:r>
              <a:rPr lang="en-US" sz="1200" dirty="0">
                <a:solidFill>
                  <a:srgbClr val="213C53"/>
                </a:solidFill>
              </a:rPr>
              <a:t>Mercedes has the highest price followed by Bentley. </a:t>
            </a:r>
          </a:p>
          <a:p>
            <a:r>
              <a:rPr lang="en-US" sz="1200" dirty="0">
                <a:solidFill>
                  <a:srgbClr val="213C53"/>
                </a:solidFill>
              </a:rPr>
              <a:t>In general, the newer the car the higher the price. </a:t>
            </a:r>
            <a:endParaRPr lang="en-SA" sz="1200" dirty="0">
              <a:solidFill>
                <a:srgbClr val="213C53"/>
              </a:solidFill>
            </a:endParaRPr>
          </a:p>
        </p:txBody>
      </p:sp>
      <p:sp>
        <p:nvSpPr>
          <p:cNvPr id="20" name="Google Shape;138;p23">
            <a:extLst>
              <a:ext uri="{FF2B5EF4-FFF2-40B4-BE49-F238E27FC236}">
                <a16:creationId xmlns:a16="http://schemas.microsoft.com/office/drawing/2014/main" id="{8E0739CC-CA9A-FF42-AE36-5992A109D98F}"/>
              </a:ext>
            </a:extLst>
          </p:cNvPr>
          <p:cNvSpPr txBox="1">
            <a:spLocks/>
          </p:cNvSpPr>
          <p:nvPr/>
        </p:nvSpPr>
        <p:spPr>
          <a:xfrm>
            <a:off x="363337" y="1840770"/>
            <a:ext cx="2435607"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buFont typeface="Arial"/>
            </a:pPr>
            <a:r>
              <a:rPr lang="en-US" sz="1600" b="0" dirty="0">
                <a:solidFill>
                  <a:schemeClr val="bg1">
                    <a:lumMod val="85000"/>
                  </a:schemeClr>
                </a:solidFill>
              </a:rPr>
              <a:t>What Is The </a:t>
            </a:r>
            <a:r>
              <a:rPr lang="en-SA" sz="1600" b="0" dirty="0">
                <a:solidFill>
                  <a:schemeClr val="bg1">
                    <a:lumMod val="85000"/>
                  </a:schemeClr>
                </a:solidFill>
              </a:rPr>
              <a:t>Resold Cars Price</a:t>
            </a:r>
            <a:r>
              <a:rPr lang="en-US" sz="1600" b="0" dirty="0">
                <a:solidFill>
                  <a:schemeClr val="bg1">
                    <a:lumMod val="85000"/>
                  </a:schemeClr>
                </a:solidFill>
              </a:rPr>
              <a:t>?</a:t>
            </a:r>
            <a:endParaRPr lang="en-SA" sz="1600" b="0" dirty="0">
              <a:solidFill>
                <a:schemeClr val="bg1">
                  <a:lumMod val="85000"/>
                </a:schemeClr>
              </a:solidFill>
            </a:endParaRPr>
          </a:p>
          <a:p>
            <a:pPr algn="l"/>
            <a:endParaRPr lang="en" sz="1600" b="0" dirty="0">
              <a:solidFill>
                <a:schemeClr val="bg1">
                  <a:lumMod val="85000"/>
                </a:schemeClr>
              </a:solidFill>
            </a:endParaRPr>
          </a:p>
        </p:txBody>
      </p:sp>
      <p:sp>
        <p:nvSpPr>
          <p:cNvPr id="21" name="Google Shape;138;p23">
            <a:extLst>
              <a:ext uri="{FF2B5EF4-FFF2-40B4-BE49-F238E27FC236}">
                <a16:creationId xmlns:a16="http://schemas.microsoft.com/office/drawing/2014/main" id="{A3EE3E9A-D723-934C-88B2-EB90819E319D}"/>
              </a:ext>
            </a:extLst>
          </p:cNvPr>
          <p:cNvSpPr txBox="1">
            <a:spLocks/>
          </p:cNvSpPr>
          <p:nvPr/>
        </p:nvSpPr>
        <p:spPr>
          <a:xfrm>
            <a:off x="341749" y="3788421"/>
            <a:ext cx="2392048"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a:r>
              <a:rPr lang="en-US" dirty="0"/>
              <a:t>How does the price differ in each company and model year</a:t>
            </a:r>
          </a:p>
          <a:p>
            <a:pPr algn="l"/>
            <a:endParaRPr lang="en-US" dirty="0"/>
          </a:p>
        </p:txBody>
      </p:sp>
      <p:sp>
        <p:nvSpPr>
          <p:cNvPr id="2" name="TextBox 1">
            <a:extLst>
              <a:ext uri="{FF2B5EF4-FFF2-40B4-BE49-F238E27FC236}">
                <a16:creationId xmlns:a16="http://schemas.microsoft.com/office/drawing/2014/main" id="{4447B2D2-BE81-7347-BF90-DD9A8CE2C045}"/>
              </a:ext>
            </a:extLst>
          </p:cNvPr>
          <p:cNvSpPr txBox="1"/>
          <p:nvPr/>
        </p:nvSpPr>
        <p:spPr>
          <a:xfrm>
            <a:off x="4450160" y="1254406"/>
            <a:ext cx="3551275" cy="261610"/>
          </a:xfrm>
          <a:prstGeom prst="rect">
            <a:avLst/>
          </a:prstGeom>
          <a:solidFill>
            <a:schemeClr val="lt1"/>
          </a:solidFill>
          <a:ln>
            <a:noFill/>
          </a:ln>
        </p:spPr>
        <p:txBody>
          <a:bodyPr wrap="square" rtlCol="0">
            <a:spAutoFit/>
          </a:bodyPr>
          <a:lstStyle/>
          <a:p>
            <a:r>
              <a:rPr lang="en-US" sz="1050" dirty="0">
                <a:solidFill>
                  <a:schemeClr val="tx1">
                    <a:lumMod val="85000"/>
                    <a:lumOff val="15000"/>
                  </a:schemeClr>
                </a:solidFill>
              </a:rPr>
              <a:t>Price in each company and model year</a:t>
            </a:r>
            <a:endParaRPr lang="en-SA" sz="1050" dirty="0">
              <a:solidFill>
                <a:schemeClr val="tx1">
                  <a:lumMod val="85000"/>
                  <a:lumOff val="15000"/>
                </a:schemeClr>
              </a:solidFill>
            </a:endParaRPr>
          </a:p>
        </p:txBody>
      </p:sp>
    </p:spTree>
    <p:extLst>
      <p:ext uri="{BB962C8B-B14F-4D97-AF65-F5344CB8AC3E}">
        <p14:creationId xmlns:p14="http://schemas.microsoft.com/office/powerpoint/2010/main" val="1310293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9101" y="0"/>
            <a:ext cx="3003761" cy="5338755"/>
          </a:xfrm>
          <a:prstGeom prst="rect">
            <a:avLst/>
          </a:prstGeom>
          <a:solidFill>
            <a:srgbClr val="A7A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35140" y="517091"/>
            <a:ext cx="2406250" cy="1688695"/>
          </a:xfrm>
          <a:prstGeom prst="rect">
            <a:avLst/>
          </a:prstGeom>
        </p:spPr>
        <p:txBody>
          <a:bodyPr spcFirstLastPara="1" wrap="square" lIns="91425" tIns="91425" rIns="91425" bIns="91425" anchor="b" anchorCtr="0">
            <a:noAutofit/>
          </a:bodyPr>
          <a:lstStyle/>
          <a:p>
            <a:pPr algn="l"/>
            <a:r>
              <a:rPr lang="en-US" sz="1800" dirty="0"/>
              <a:t> Which Cars Options Are Most Popular, and Does that affect the Price?</a:t>
            </a:r>
          </a:p>
        </p:txBody>
      </p:sp>
      <p:sp>
        <p:nvSpPr>
          <p:cNvPr id="139" name="Google Shape;139;p23"/>
          <p:cNvSpPr/>
          <p:nvPr/>
        </p:nvSpPr>
        <p:spPr>
          <a:xfrm rot="16200000">
            <a:off x="-2466079" y="2593076"/>
            <a:ext cx="5445636"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ECDEC3"/>
          </a:solidFill>
          <a:ln>
            <a:solidFill>
              <a:srgbClr val="ECDEC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4341" y="81818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8" name="شكل بيضاوي 27">
            <a:extLst>
              <a:ext uri="{FF2B5EF4-FFF2-40B4-BE49-F238E27FC236}">
                <a16:creationId xmlns:a16="http://schemas.microsoft.com/office/drawing/2014/main" id="{C3F1EBFD-DE07-289A-EF77-D8ED95A91879}"/>
              </a:ext>
            </a:extLst>
          </p:cNvPr>
          <p:cNvSpPr/>
          <p:nvPr/>
        </p:nvSpPr>
        <p:spPr>
          <a:xfrm>
            <a:off x="164341" y="3782061"/>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5" name="Google Shape;138;p23">
            <a:extLst>
              <a:ext uri="{FF2B5EF4-FFF2-40B4-BE49-F238E27FC236}">
                <a16:creationId xmlns:a16="http://schemas.microsoft.com/office/drawing/2014/main" id="{71F650CB-73B7-CF47-9804-B5198D128F2B}"/>
              </a:ext>
            </a:extLst>
          </p:cNvPr>
          <p:cNvSpPr txBox="1">
            <a:spLocks/>
          </p:cNvSpPr>
          <p:nvPr/>
        </p:nvSpPr>
        <p:spPr>
          <a:xfrm>
            <a:off x="335140" y="4347305"/>
            <a:ext cx="2458677" cy="1433787"/>
          </a:xfrm>
          <a:prstGeom prst="rect">
            <a:avLst/>
          </a:prstGeom>
          <a:solidFill>
            <a:srgbClr val="A7A3AA"/>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r>
              <a:rPr lang="en-US" sz="1800" b="0" dirty="0">
                <a:solidFill>
                  <a:schemeClr val="bg1">
                    <a:lumMod val="75000"/>
                  </a:schemeClr>
                </a:solidFill>
              </a:rPr>
              <a:t>How Does The Fuel Type Change Overtime? (Toyota As An Example)</a:t>
            </a: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p>
          <a:p>
            <a:pPr algn="l"/>
            <a:endParaRPr lang="en-US" sz="1800" b="0" dirty="0"/>
          </a:p>
        </p:txBody>
      </p:sp>
      <p:sp>
        <p:nvSpPr>
          <p:cNvPr id="13" name="TextBox 12">
            <a:extLst>
              <a:ext uri="{FF2B5EF4-FFF2-40B4-BE49-F238E27FC236}">
                <a16:creationId xmlns:a16="http://schemas.microsoft.com/office/drawing/2014/main" id="{FFC09EFF-7316-C243-AA03-BF07EF85F036}"/>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4" name="Picture 3" descr="Chart, histogram&#10;&#10;Description automatically generated">
            <a:extLst>
              <a:ext uri="{FF2B5EF4-FFF2-40B4-BE49-F238E27FC236}">
                <a16:creationId xmlns:a16="http://schemas.microsoft.com/office/drawing/2014/main" id="{B19D0963-3950-DB4D-87D3-C14CFF383434}"/>
              </a:ext>
            </a:extLst>
          </p:cNvPr>
          <p:cNvPicPr>
            <a:picLocks noChangeAspect="1"/>
          </p:cNvPicPr>
          <p:nvPr/>
        </p:nvPicPr>
        <p:blipFill>
          <a:blip r:embed="rId3"/>
          <a:stretch>
            <a:fillRect/>
          </a:stretch>
        </p:blipFill>
        <p:spPr>
          <a:xfrm>
            <a:off x="3453809" y="818183"/>
            <a:ext cx="4882116" cy="3399108"/>
          </a:xfrm>
          <a:prstGeom prst="rect">
            <a:avLst/>
          </a:prstGeom>
        </p:spPr>
      </p:pic>
      <p:sp>
        <p:nvSpPr>
          <p:cNvPr id="5" name="TextBox 4">
            <a:extLst>
              <a:ext uri="{FF2B5EF4-FFF2-40B4-BE49-F238E27FC236}">
                <a16:creationId xmlns:a16="http://schemas.microsoft.com/office/drawing/2014/main" id="{F655765C-A59A-5F47-BE44-958E96D73D8C}"/>
              </a:ext>
            </a:extLst>
          </p:cNvPr>
          <p:cNvSpPr txBox="1"/>
          <p:nvPr/>
        </p:nvSpPr>
        <p:spPr>
          <a:xfrm>
            <a:off x="2938615" y="4283258"/>
            <a:ext cx="5971507" cy="577081"/>
          </a:xfrm>
          <a:prstGeom prst="rect">
            <a:avLst/>
          </a:prstGeom>
          <a:noFill/>
        </p:spPr>
        <p:txBody>
          <a:bodyPr wrap="none" rtlCol="0">
            <a:spAutoFit/>
          </a:bodyPr>
          <a:lstStyle/>
          <a:p>
            <a:r>
              <a:rPr lang="en-US" sz="1050" dirty="0">
                <a:solidFill>
                  <a:srgbClr val="868389"/>
                </a:solidFill>
              </a:rPr>
              <a:t>Semi full option cars are the least sold cars, while most of the sold cars are full option, in general.</a:t>
            </a:r>
          </a:p>
          <a:p>
            <a:r>
              <a:rPr lang="en-US" sz="1050" dirty="0">
                <a:solidFill>
                  <a:srgbClr val="868389"/>
                </a:solidFill>
              </a:rPr>
              <a:t>As the price increases, the sold cars are more likely to be full option.</a:t>
            </a:r>
          </a:p>
          <a:p>
            <a:endParaRPr lang="en-SA" sz="1050" dirty="0">
              <a:solidFill>
                <a:srgbClr val="868389"/>
              </a:solidFill>
            </a:endParaRPr>
          </a:p>
        </p:txBody>
      </p:sp>
    </p:spTree>
    <p:extLst>
      <p:ext uri="{BB962C8B-B14F-4D97-AF65-F5344CB8AC3E}">
        <p14:creationId xmlns:p14="http://schemas.microsoft.com/office/powerpoint/2010/main" val="1352469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19743" y="-106880"/>
            <a:ext cx="3003761" cy="5445636"/>
          </a:xfrm>
          <a:prstGeom prst="rect">
            <a:avLst/>
          </a:prstGeom>
          <a:solidFill>
            <a:srgbClr val="A7A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35140" y="517091"/>
            <a:ext cx="2406250" cy="1688695"/>
          </a:xfrm>
          <a:prstGeom prst="rect">
            <a:avLst/>
          </a:prstGeom>
        </p:spPr>
        <p:txBody>
          <a:bodyPr spcFirstLastPara="1" wrap="square" lIns="91425" tIns="91425" rIns="91425" bIns="91425" anchor="b" anchorCtr="0">
            <a:noAutofit/>
          </a:bodyPr>
          <a:lstStyle/>
          <a:p>
            <a:pPr algn="l"/>
            <a:r>
              <a:rPr lang="en-US" dirty="0">
                <a:solidFill>
                  <a:schemeClr val="bg1">
                    <a:lumMod val="75000"/>
                  </a:schemeClr>
                </a:solidFill>
              </a:rPr>
              <a:t> </a:t>
            </a:r>
            <a:r>
              <a:rPr lang="en-US" sz="1800" b="0" dirty="0">
                <a:solidFill>
                  <a:schemeClr val="bg1">
                    <a:lumMod val="75000"/>
                  </a:schemeClr>
                </a:solidFill>
              </a:rPr>
              <a:t>Which Cars Options Are Most Popular, and Does that affect the Price?</a:t>
            </a:r>
          </a:p>
        </p:txBody>
      </p:sp>
      <p:sp>
        <p:nvSpPr>
          <p:cNvPr id="139" name="Google Shape;139;p23"/>
          <p:cNvSpPr/>
          <p:nvPr/>
        </p:nvSpPr>
        <p:spPr>
          <a:xfrm rot="16200000">
            <a:off x="-2467681" y="2591474"/>
            <a:ext cx="5445635" cy="4892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ECDEC3"/>
          </a:solidFill>
          <a:ln>
            <a:solidFill>
              <a:srgbClr val="ECDEC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81" y="280574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8" name="شكل بيضاوي 27">
            <a:extLst>
              <a:ext uri="{FF2B5EF4-FFF2-40B4-BE49-F238E27FC236}">
                <a16:creationId xmlns:a16="http://schemas.microsoft.com/office/drawing/2014/main" id="{C3F1EBFD-DE07-289A-EF77-D8ED95A91879}"/>
              </a:ext>
            </a:extLst>
          </p:cNvPr>
          <p:cNvSpPr/>
          <p:nvPr/>
        </p:nvSpPr>
        <p:spPr>
          <a:xfrm>
            <a:off x="165581" y="788489"/>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5" name="Google Shape;138;p23">
            <a:extLst>
              <a:ext uri="{FF2B5EF4-FFF2-40B4-BE49-F238E27FC236}">
                <a16:creationId xmlns:a16="http://schemas.microsoft.com/office/drawing/2014/main" id="{71F650CB-73B7-CF47-9804-B5198D128F2B}"/>
              </a:ext>
            </a:extLst>
          </p:cNvPr>
          <p:cNvSpPr txBox="1">
            <a:spLocks/>
          </p:cNvSpPr>
          <p:nvPr/>
        </p:nvSpPr>
        <p:spPr>
          <a:xfrm>
            <a:off x="335140" y="3642284"/>
            <a:ext cx="2548877" cy="1433787"/>
          </a:xfrm>
          <a:prstGeom prst="rect">
            <a:avLst/>
          </a:prstGeom>
          <a:solidFill>
            <a:srgbClr val="A7A3AA"/>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r>
              <a:rPr lang="en-US" sz="1800" dirty="0"/>
              <a:t>How Does The Fuel Type Change Overtime? (Toyota As An Example)</a:t>
            </a: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p>
          <a:p>
            <a:pPr algn="l"/>
            <a:endParaRPr lang="en-US" sz="1800" b="0" dirty="0"/>
          </a:p>
        </p:txBody>
      </p:sp>
      <p:sp>
        <p:nvSpPr>
          <p:cNvPr id="13" name="TextBox 12">
            <a:extLst>
              <a:ext uri="{FF2B5EF4-FFF2-40B4-BE49-F238E27FC236}">
                <a16:creationId xmlns:a16="http://schemas.microsoft.com/office/drawing/2014/main" id="{FFC09EFF-7316-C243-AA03-BF07EF85F036}"/>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3" name="Picture 2" descr="Chart, line chart&#10;&#10;Description automatically generated">
            <a:extLst>
              <a:ext uri="{FF2B5EF4-FFF2-40B4-BE49-F238E27FC236}">
                <a16:creationId xmlns:a16="http://schemas.microsoft.com/office/drawing/2014/main" id="{16F5A1F4-EADA-924E-A221-C284496BB64D}"/>
              </a:ext>
            </a:extLst>
          </p:cNvPr>
          <p:cNvPicPr>
            <a:picLocks noChangeAspect="1"/>
          </p:cNvPicPr>
          <p:nvPr/>
        </p:nvPicPr>
        <p:blipFill>
          <a:blip r:embed="rId3"/>
          <a:stretch>
            <a:fillRect/>
          </a:stretch>
        </p:blipFill>
        <p:spPr>
          <a:xfrm>
            <a:off x="3327991" y="933239"/>
            <a:ext cx="5273749" cy="3309626"/>
          </a:xfrm>
          <a:prstGeom prst="rect">
            <a:avLst/>
          </a:prstGeom>
        </p:spPr>
      </p:pic>
      <p:sp>
        <p:nvSpPr>
          <p:cNvPr id="4" name="TextBox 3">
            <a:extLst>
              <a:ext uri="{FF2B5EF4-FFF2-40B4-BE49-F238E27FC236}">
                <a16:creationId xmlns:a16="http://schemas.microsoft.com/office/drawing/2014/main" id="{14D54DE7-9253-E94F-B58B-456D6E60873F}"/>
              </a:ext>
            </a:extLst>
          </p:cNvPr>
          <p:cNvSpPr txBox="1"/>
          <p:nvPr/>
        </p:nvSpPr>
        <p:spPr>
          <a:xfrm>
            <a:off x="3040911" y="4392416"/>
            <a:ext cx="5869211" cy="769441"/>
          </a:xfrm>
          <a:prstGeom prst="rect">
            <a:avLst/>
          </a:prstGeom>
          <a:noFill/>
        </p:spPr>
        <p:txBody>
          <a:bodyPr wrap="square" rtlCol="0">
            <a:spAutoFit/>
          </a:bodyPr>
          <a:lstStyle/>
          <a:p>
            <a:r>
              <a:rPr lang="en-US" sz="1000" dirty="0">
                <a:solidFill>
                  <a:srgbClr val="868389"/>
                </a:solidFill>
              </a:rPr>
              <a:t>As an example, we took the sample of Toyota cars (as Toyota has the higher frequency) from 2000 onward. We see that Diesel used cars had lower prices in 2005, but with the time it got higher than Gas used cars. Moreover, note the behavior of the Hybrid used cars.</a:t>
            </a:r>
          </a:p>
          <a:p>
            <a:endParaRPr lang="en-SA" dirty="0"/>
          </a:p>
        </p:txBody>
      </p:sp>
    </p:spTree>
    <p:extLst>
      <p:ext uri="{BB962C8B-B14F-4D97-AF65-F5344CB8AC3E}">
        <p14:creationId xmlns:p14="http://schemas.microsoft.com/office/powerpoint/2010/main" val="3250254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62357" y="864227"/>
            <a:ext cx="2410958" cy="834423"/>
          </a:xfrm>
          <a:prstGeom prst="rect">
            <a:avLst/>
          </a:prstGeom>
        </p:spPr>
        <p:txBody>
          <a:bodyPr spcFirstLastPara="1" wrap="square" lIns="91425" tIns="91425" rIns="91425" bIns="91425" anchor="b" anchorCtr="0">
            <a:noAutofit/>
          </a:bodyPr>
          <a:lstStyle/>
          <a:p>
            <a:pPr algn="l"/>
            <a:r>
              <a:rPr lang="en-US" sz="1800" dirty="0"/>
              <a:t>Does The Engine Class Proportion Change In The New Model Cars?</a:t>
            </a:r>
            <a:endParaRPr lang="en-US" sz="1800" b="0" dirty="0"/>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0971" y="2560863"/>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300" b="0" dirty="0">
                <a:solidFill>
                  <a:schemeClr val="bg1">
                    <a:lumMod val="75000"/>
                  </a:schemeClr>
                </a:solidFill>
              </a:rPr>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58304" y="492745"/>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744" y="3975384"/>
            <a:ext cx="2509418" cy="1292662"/>
          </a:xfrm>
          <a:prstGeom prst="rect">
            <a:avLst/>
          </a:prstGeom>
          <a:solidFill>
            <a:srgbClr val="868389"/>
          </a:solidFill>
        </p:spPr>
        <p:txBody>
          <a:bodyPr wrap="square" rtlCol="0">
            <a:spAutoFit/>
          </a:bodyPr>
          <a:lstStyle/>
          <a:p>
            <a:r>
              <a:rPr lang="en-US" sz="1300" dirty="0">
                <a:solidFill>
                  <a:schemeClr val="bg1">
                    <a:lumMod val="75000"/>
                  </a:schemeClr>
                </a:solidFill>
                <a:latin typeface="Montserrat"/>
                <a:sym typeface="Montserrat"/>
              </a:rPr>
              <a:t>More Analysis To See What Is The Variable That Affect The Price For The Top Car Makers?</a:t>
            </a:r>
          </a:p>
          <a:p>
            <a:br>
              <a:rPr lang="en-US" sz="1300" dirty="0"/>
            </a:br>
            <a:endParaRPr lang="en-US" sz="1300" dirty="0"/>
          </a:p>
        </p:txBody>
      </p:sp>
      <p:sp>
        <p:nvSpPr>
          <p:cNvPr id="17" name="TextBox 16">
            <a:extLst>
              <a:ext uri="{FF2B5EF4-FFF2-40B4-BE49-F238E27FC236}">
                <a16:creationId xmlns:a16="http://schemas.microsoft.com/office/drawing/2014/main" id="{6B07E9E1-C9BE-A64F-98A7-35941A6BC475}"/>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76825" y="2505600"/>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65585" y="4093817"/>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7" name="Picture 6" descr="Chart&#10;&#10;Description automatically generated">
            <a:extLst>
              <a:ext uri="{FF2B5EF4-FFF2-40B4-BE49-F238E27FC236}">
                <a16:creationId xmlns:a16="http://schemas.microsoft.com/office/drawing/2014/main" id="{7387C194-252A-854A-A3D6-EF1708DE246A}"/>
              </a:ext>
            </a:extLst>
          </p:cNvPr>
          <p:cNvPicPr>
            <a:picLocks noChangeAspect="1"/>
          </p:cNvPicPr>
          <p:nvPr/>
        </p:nvPicPr>
        <p:blipFill>
          <a:blip r:embed="rId3"/>
          <a:stretch>
            <a:fillRect/>
          </a:stretch>
        </p:blipFill>
        <p:spPr>
          <a:xfrm>
            <a:off x="2884704" y="1016741"/>
            <a:ext cx="6216584" cy="3225788"/>
          </a:xfrm>
          <a:prstGeom prst="rect">
            <a:avLst/>
          </a:prstGeom>
        </p:spPr>
      </p:pic>
      <p:sp>
        <p:nvSpPr>
          <p:cNvPr id="8" name="TextBox 7">
            <a:extLst>
              <a:ext uri="{FF2B5EF4-FFF2-40B4-BE49-F238E27FC236}">
                <a16:creationId xmlns:a16="http://schemas.microsoft.com/office/drawing/2014/main" id="{0406141C-98BA-1F44-93F7-021729EA2C5A}"/>
              </a:ext>
            </a:extLst>
          </p:cNvPr>
          <p:cNvSpPr txBox="1"/>
          <p:nvPr/>
        </p:nvSpPr>
        <p:spPr>
          <a:xfrm>
            <a:off x="3202817" y="4309546"/>
            <a:ext cx="5941183" cy="892552"/>
          </a:xfrm>
          <a:prstGeom prst="rect">
            <a:avLst/>
          </a:prstGeom>
          <a:noFill/>
        </p:spPr>
        <p:txBody>
          <a:bodyPr wrap="square" rtlCol="0">
            <a:spAutoFit/>
          </a:bodyPr>
          <a:lstStyle/>
          <a:p>
            <a:r>
              <a:rPr lang="en-US" sz="1200" dirty="0">
                <a:solidFill>
                  <a:schemeClr val="accent6">
                    <a:lumMod val="75000"/>
                  </a:schemeClr>
                </a:solidFill>
              </a:rPr>
              <a:t>The cars listed on the website with a model from 2014 onward are dominated by small engine whereas the older cars have almost an equal proportion.</a:t>
            </a:r>
          </a:p>
          <a:p>
            <a:br>
              <a:rPr lang="en-US" dirty="0"/>
            </a:br>
            <a:endParaRPr lang="en-US" dirty="0"/>
          </a:p>
        </p:txBody>
      </p:sp>
    </p:spTree>
    <p:extLst>
      <p:ext uri="{BB962C8B-B14F-4D97-AF65-F5344CB8AC3E}">
        <p14:creationId xmlns:p14="http://schemas.microsoft.com/office/powerpoint/2010/main" val="1140007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71000" y="349822"/>
            <a:ext cx="2410958" cy="834423"/>
          </a:xfrm>
          <a:prstGeom prst="rect">
            <a:avLst/>
          </a:prstGeom>
        </p:spPr>
        <p:txBody>
          <a:bodyPr spcFirstLastPara="1" wrap="square" lIns="91425" tIns="91425" rIns="91425" bIns="91425" anchor="b" anchorCtr="0">
            <a:noAutofit/>
          </a:bodyPr>
          <a:lstStyle/>
          <a:p>
            <a:pPr algn="l"/>
            <a:r>
              <a:rPr lang="en-US" sz="1300" b="0" dirty="0">
                <a:solidFill>
                  <a:schemeClr val="bg1">
                    <a:lumMod val="75000"/>
                  </a:schemeClr>
                </a:solidFill>
                <a:cs typeface="Arial"/>
                <a:sym typeface="Arial"/>
              </a:rPr>
              <a:t>Does The Engine Class Proportion Change In The New Model Cars?</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6934" y="2714039"/>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800" dirty="0"/>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4430" y="189920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744" y="3975384"/>
            <a:ext cx="2509418" cy="1292662"/>
          </a:xfrm>
          <a:prstGeom prst="rect">
            <a:avLst/>
          </a:prstGeom>
          <a:solidFill>
            <a:srgbClr val="868389"/>
          </a:solidFill>
        </p:spPr>
        <p:txBody>
          <a:bodyPr wrap="square" rtlCol="0">
            <a:spAutoFit/>
          </a:bodyPr>
          <a:lstStyle/>
          <a:p>
            <a:r>
              <a:rPr lang="en-US" sz="1300" dirty="0">
                <a:solidFill>
                  <a:schemeClr val="bg1">
                    <a:lumMod val="75000"/>
                  </a:schemeClr>
                </a:solidFill>
                <a:latin typeface="Montserrat"/>
                <a:sym typeface="Montserrat"/>
              </a:rPr>
              <a:t>More Analysis To See What Is The Variable That Affect The Price For The Top Car Makers?</a:t>
            </a:r>
          </a:p>
          <a:p>
            <a:br>
              <a:rPr lang="en-US" sz="1300" dirty="0"/>
            </a:br>
            <a:endParaRPr lang="en-US" sz="1300" dirty="0"/>
          </a:p>
        </p:txBody>
      </p:sp>
      <p:sp>
        <p:nvSpPr>
          <p:cNvPr id="17" name="TextBox 16">
            <a:extLst>
              <a:ext uri="{FF2B5EF4-FFF2-40B4-BE49-F238E27FC236}">
                <a16:creationId xmlns:a16="http://schemas.microsoft.com/office/drawing/2014/main" id="{6B07E9E1-C9BE-A64F-98A7-35941A6BC475}"/>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57842" y="492745"/>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65585" y="4093817"/>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4" name="Picture 3" descr="Chart&#10;&#10;Description automatically generated">
            <a:extLst>
              <a:ext uri="{FF2B5EF4-FFF2-40B4-BE49-F238E27FC236}">
                <a16:creationId xmlns:a16="http://schemas.microsoft.com/office/drawing/2014/main" id="{9EA9D43A-FD07-2A48-AB7A-6EED977EBDDE}"/>
              </a:ext>
            </a:extLst>
          </p:cNvPr>
          <p:cNvPicPr>
            <a:picLocks noChangeAspect="1"/>
          </p:cNvPicPr>
          <p:nvPr/>
        </p:nvPicPr>
        <p:blipFill>
          <a:blip r:embed="rId3"/>
          <a:stretch>
            <a:fillRect/>
          </a:stretch>
        </p:blipFill>
        <p:spPr>
          <a:xfrm>
            <a:off x="3228781" y="681281"/>
            <a:ext cx="5786437" cy="3226127"/>
          </a:xfrm>
          <a:prstGeom prst="rect">
            <a:avLst/>
          </a:prstGeom>
        </p:spPr>
      </p:pic>
      <p:sp>
        <p:nvSpPr>
          <p:cNvPr id="5" name="TextBox 4">
            <a:extLst>
              <a:ext uri="{FF2B5EF4-FFF2-40B4-BE49-F238E27FC236}">
                <a16:creationId xmlns:a16="http://schemas.microsoft.com/office/drawing/2014/main" id="{FC5C6466-6CC0-5E41-8E35-829DB5FA31AA}"/>
              </a:ext>
            </a:extLst>
          </p:cNvPr>
          <p:cNvSpPr txBox="1"/>
          <p:nvPr/>
        </p:nvSpPr>
        <p:spPr>
          <a:xfrm>
            <a:off x="2963119" y="4084048"/>
            <a:ext cx="5947003" cy="1107996"/>
          </a:xfrm>
          <a:prstGeom prst="rect">
            <a:avLst/>
          </a:prstGeom>
          <a:noFill/>
        </p:spPr>
        <p:txBody>
          <a:bodyPr wrap="square" rtlCol="0">
            <a:spAutoFit/>
          </a:bodyPr>
          <a:lstStyle/>
          <a:p>
            <a:r>
              <a:rPr lang="en-US" sz="1200" dirty="0">
                <a:solidFill>
                  <a:schemeClr val="accent6">
                    <a:lumMod val="75000"/>
                  </a:schemeClr>
                </a:solidFill>
              </a:rPr>
              <a:t>The engine size and the model year have a similar positive effect and the model year has the highest effect on the price for the overall dataset.</a:t>
            </a:r>
          </a:p>
          <a:p>
            <a:br>
              <a:rPr lang="en-US" dirty="0"/>
            </a:br>
            <a:endParaRPr lang="en-US" dirty="0"/>
          </a:p>
          <a:p>
            <a:endParaRPr lang="en-SA" dirty="0"/>
          </a:p>
        </p:txBody>
      </p:sp>
    </p:spTree>
    <p:extLst>
      <p:ext uri="{BB962C8B-B14F-4D97-AF65-F5344CB8AC3E}">
        <p14:creationId xmlns:p14="http://schemas.microsoft.com/office/powerpoint/2010/main" val="1222316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71000" y="349822"/>
            <a:ext cx="2410958" cy="834423"/>
          </a:xfrm>
          <a:prstGeom prst="rect">
            <a:avLst/>
          </a:prstGeom>
        </p:spPr>
        <p:txBody>
          <a:bodyPr spcFirstLastPara="1" wrap="square" lIns="91425" tIns="91425" rIns="91425" bIns="91425" anchor="b" anchorCtr="0">
            <a:noAutofit/>
          </a:bodyPr>
          <a:lstStyle/>
          <a:p>
            <a:pPr algn="l"/>
            <a:r>
              <a:rPr lang="en-US" sz="1300" b="0" dirty="0">
                <a:solidFill>
                  <a:schemeClr val="bg1">
                    <a:lumMod val="75000"/>
                  </a:schemeClr>
                </a:solidFill>
                <a:cs typeface="Arial"/>
                <a:sym typeface="Arial"/>
              </a:rPr>
              <a:t>Does The Engine Class Proportion Change In The New Model Cars?</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1000" y="2087735"/>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300" b="0" dirty="0">
                <a:solidFill>
                  <a:schemeClr val="bg1">
                    <a:lumMod val="75000"/>
                  </a:schemeClr>
                </a:solidFill>
                <a:cs typeface="Arial"/>
              </a:rPr>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51651" y="314084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655" y="3070129"/>
            <a:ext cx="2509418" cy="1723549"/>
          </a:xfrm>
          <a:prstGeom prst="rect">
            <a:avLst/>
          </a:prstGeom>
          <a:solidFill>
            <a:srgbClr val="868389"/>
          </a:solidFill>
        </p:spPr>
        <p:txBody>
          <a:bodyPr wrap="square" rtlCol="0">
            <a:spAutoFit/>
          </a:bodyPr>
          <a:lstStyle/>
          <a:p>
            <a:r>
              <a:rPr lang="en-US" sz="1600" b="1" dirty="0">
                <a:solidFill>
                  <a:schemeClr val="lt1"/>
                </a:solidFill>
                <a:latin typeface="Montserrat"/>
                <a:sym typeface="Montserrat"/>
              </a:rPr>
              <a:t>More Analysis To See What Is The Variable That Affect The Price For The Top Car Makers?</a:t>
            </a:r>
          </a:p>
          <a:p>
            <a:br>
              <a:rPr lang="en-US" sz="1300" dirty="0"/>
            </a:br>
            <a:endParaRPr lang="en-US" sz="1300" dirty="0"/>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57842" y="492745"/>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51691" y="1863928"/>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 name="TextBox 1">
            <a:extLst>
              <a:ext uri="{FF2B5EF4-FFF2-40B4-BE49-F238E27FC236}">
                <a16:creationId xmlns:a16="http://schemas.microsoft.com/office/drawing/2014/main" id="{F7A7D894-FA83-9A42-A6CC-AA2805B23118}"/>
              </a:ext>
            </a:extLst>
          </p:cNvPr>
          <p:cNvSpPr txBox="1"/>
          <p:nvPr/>
        </p:nvSpPr>
        <p:spPr>
          <a:xfrm>
            <a:off x="3202728" y="4482918"/>
            <a:ext cx="5820171" cy="415498"/>
          </a:xfrm>
          <a:prstGeom prst="rect">
            <a:avLst/>
          </a:prstGeom>
          <a:noFill/>
        </p:spPr>
        <p:txBody>
          <a:bodyPr wrap="square" rtlCol="0">
            <a:spAutoFit/>
          </a:bodyPr>
          <a:lstStyle/>
          <a:p>
            <a:pPr marL="0" lvl="0" indent="0" algn="l" rtl="0">
              <a:spcBef>
                <a:spcPts val="0"/>
              </a:spcBef>
              <a:spcAft>
                <a:spcPts val="0"/>
              </a:spcAft>
              <a:buNone/>
            </a:pPr>
            <a:r>
              <a:rPr lang="en-US" sz="1050" dirty="0">
                <a:solidFill>
                  <a:schemeClr val="accent6">
                    <a:lumMod val="75000"/>
                  </a:schemeClr>
                </a:solidFill>
              </a:rPr>
              <a:t>In Toyota and Nissan, the engine size has the highest positive effect with the price, in the other hand, Honda engine size has a negative effect on the price.</a:t>
            </a:r>
            <a:endParaRPr lang="en-US" sz="900" dirty="0"/>
          </a:p>
        </p:txBody>
      </p:sp>
      <p:pic>
        <p:nvPicPr>
          <p:cNvPr id="8" name="Picture 7" descr="Chart&#10;&#10;Description automatically generated">
            <a:extLst>
              <a:ext uri="{FF2B5EF4-FFF2-40B4-BE49-F238E27FC236}">
                <a16:creationId xmlns:a16="http://schemas.microsoft.com/office/drawing/2014/main" id="{DC178E34-99F6-D646-8094-49866E2F23F1}"/>
              </a:ext>
            </a:extLst>
          </p:cNvPr>
          <p:cNvPicPr>
            <a:picLocks noChangeAspect="1"/>
          </p:cNvPicPr>
          <p:nvPr/>
        </p:nvPicPr>
        <p:blipFill>
          <a:blip r:embed="rId3"/>
          <a:stretch>
            <a:fillRect/>
          </a:stretch>
        </p:blipFill>
        <p:spPr>
          <a:xfrm>
            <a:off x="4676948" y="2310588"/>
            <a:ext cx="2642143" cy="2160000"/>
          </a:xfrm>
          <a:prstGeom prst="rect">
            <a:avLst/>
          </a:prstGeom>
        </p:spPr>
      </p:pic>
      <p:pic>
        <p:nvPicPr>
          <p:cNvPr id="10" name="Picture 9" descr="Chart&#10;&#10;Description automatically generated">
            <a:extLst>
              <a:ext uri="{FF2B5EF4-FFF2-40B4-BE49-F238E27FC236}">
                <a16:creationId xmlns:a16="http://schemas.microsoft.com/office/drawing/2014/main" id="{1DF8225A-2769-004E-96E4-9FA1D177A442}"/>
              </a:ext>
            </a:extLst>
          </p:cNvPr>
          <p:cNvPicPr>
            <a:picLocks noChangeAspect="1"/>
          </p:cNvPicPr>
          <p:nvPr/>
        </p:nvPicPr>
        <p:blipFill>
          <a:blip r:embed="rId4"/>
          <a:stretch>
            <a:fillRect/>
          </a:stretch>
        </p:blipFill>
        <p:spPr>
          <a:xfrm>
            <a:off x="6349401" y="138258"/>
            <a:ext cx="2636757" cy="2160000"/>
          </a:xfrm>
          <a:prstGeom prst="rect">
            <a:avLst/>
          </a:prstGeom>
        </p:spPr>
      </p:pic>
      <p:pic>
        <p:nvPicPr>
          <p:cNvPr id="12" name="Picture 11" descr="Chart&#10;&#10;Description automatically generated">
            <a:extLst>
              <a:ext uri="{FF2B5EF4-FFF2-40B4-BE49-F238E27FC236}">
                <a16:creationId xmlns:a16="http://schemas.microsoft.com/office/drawing/2014/main" id="{3E5AE6B0-1668-754E-B482-FFEBDFC46240}"/>
              </a:ext>
            </a:extLst>
          </p:cNvPr>
          <p:cNvPicPr>
            <a:picLocks noChangeAspect="1"/>
          </p:cNvPicPr>
          <p:nvPr/>
        </p:nvPicPr>
        <p:blipFill rotWithShape="1">
          <a:blip r:embed="rId5"/>
          <a:srcRect t="3376"/>
          <a:stretch/>
        </p:blipFill>
        <p:spPr>
          <a:xfrm>
            <a:off x="3007764" y="245256"/>
            <a:ext cx="2664592" cy="2160000"/>
          </a:xfrm>
          <a:prstGeom prst="rect">
            <a:avLst/>
          </a:prstGeom>
        </p:spPr>
      </p:pic>
    </p:spTree>
    <p:extLst>
      <p:ext uri="{BB962C8B-B14F-4D97-AF65-F5344CB8AC3E}">
        <p14:creationId xmlns:p14="http://schemas.microsoft.com/office/powerpoint/2010/main" val="244010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62021" y="-164123"/>
            <a:ext cx="2136441" cy="5414503"/>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423966" y="3878036"/>
            <a:ext cx="3206552" cy="1575454"/>
          </a:xfrm>
        </p:spPr>
        <p:txBody>
          <a:bodyPr/>
          <a:lstStyle/>
          <a:p>
            <a:pPr algn="l"/>
            <a:r>
              <a:rPr lang="en-US" sz="2800" dirty="0">
                <a:solidFill>
                  <a:schemeClr val="bg1"/>
                </a:solidFill>
                <a:cs typeface="Montserrat Black"/>
              </a:rPr>
              <a:t>CHALLE</a:t>
            </a:r>
            <a:r>
              <a:rPr lang="en-US" sz="2800" dirty="0">
                <a:solidFill>
                  <a:srgbClr val="4E5449"/>
                </a:solidFill>
                <a:cs typeface="Montserrat Black"/>
              </a:rPr>
              <a:t>NGES</a:t>
            </a:r>
            <a:endParaRPr lang="ar-SA" sz="2800" dirty="0">
              <a:solidFill>
                <a:srgbClr val="4E5449"/>
              </a:solidFill>
            </a:endParaRPr>
          </a:p>
        </p:txBody>
      </p:sp>
      <p:sp>
        <p:nvSpPr>
          <p:cNvPr id="10" name="TextBox 9">
            <a:extLst>
              <a:ext uri="{FF2B5EF4-FFF2-40B4-BE49-F238E27FC236}">
                <a16:creationId xmlns:a16="http://schemas.microsoft.com/office/drawing/2014/main" id="{E7D2FE73-AFC1-7B4B-BBFF-1AC653EBCC56}"/>
              </a:ext>
            </a:extLst>
          </p:cNvPr>
          <p:cNvSpPr txBox="1"/>
          <p:nvPr/>
        </p:nvSpPr>
        <p:spPr>
          <a:xfrm>
            <a:off x="2180491" y="922701"/>
            <a:ext cx="3496470" cy="1749005"/>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solidFill>
                  <a:srgbClr val="4E5449"/>
                </a:solidFill>
              </a:rPr>
              <a:t>Prepare the selected dataset. </a:t>
            </a:r>
          </a:p>
          <a:p>
            <a:pPr marL="285750" indent="-285750">
              <a:lnSpc>
                <a:spcPct val="200000"/>
              </a:lnSpc>
              <a:buFont typeface="Arial" panose="020B0604020202020204" pitchFamily="34" charset="0"/>
              <a:buChar char="•"/>
            </a:pPr>
            <a:r>
              <a:rPr lang="en-US" dirty="0">
                <a:solidFill>
                  <a:srgbClr val="4E5449"/>
                </a:solidFill>
              </a:rPr>
              <a:t>Combine the code in one Notebook. </a:t>
            </a:r>
          </a:p>
          <a:p>
            <a:pPr marL="285750" indent="-285750">
              <a:lnSpc>
                <a:spcPct val="200000"/>
              </a:lnSpc>
              <a:buFont typeface="Arial" panose="020B0604020202020204" pitchFamily="34" charset="0"/>
              <a:buChar char="•"/>
            </a:pPr>
            <a:r>
              <a:rPr lang="en-US" dirty="0">
                <a:solidFill>
                  <a:srgbClr val="4E5449"/>
                </a:solidFill>
              </a:rPr>
              <a:t>Choose the appropriate types of plots.</a:t>
            </a:r>
          </a:p>
          <a:p>
            <a:pPr marL="285750" indent="-285750">
              <a:lnSpc>
                <a:spcPct val="200000"/>
              </a:lnSpc>
              <a:buFont typeface="Arial" panose="020B0604020202020204" pitchFamily="34" charset="0"/>
              <a:buChar char="•"/>
            </a:pPr>
            <a:endParaRPr lang="en-US" dirty="0">
              <a:solidFill>
                <a:srgbClr val="4E5449"/>
              </a:solidFill>
            </a:endParaRPr>
          </a:p>
        </p:txBody>
      </p:sp>
    </p:spTree>
    <p:extLst>
      <p:ext uri="{BB962C8B-B14F-4D97-AF65-F5344CB8AC3E}">
        <p14:creationId xmlns:p14="http://schemas.microsoft.com/office/powerpoint/2010/main" val="2016218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9" name="Google Shape;139;p23"/>
          <p:cNvSpPr/>
          <p:nvPr/>
        </p:nvSpPr>
        <p:spPr>
          <a:xfrm>
            <a:off x="387568" y="4571800"/>
            <a:ext cx="20106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txBox="1">
            <a:spLocks noGrp="1"/>
          </p:cNvSpPr>
          <p:nvPr>
            <p:ph type="title"/>
          </p:nvPr>
        </p:nvSpPr>
        <p:spPr>
          <a:xfrm>
            <a:off x="2361418" y="1691100"/>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03</a:t>
            </a:r>
            <a:endParaRPr sz="2500" dirty="0">
              <a:solidFill>
                <a:schemeClr val="accent3">
                  <a:lumMod val="50000"/>
                </a:schemeClr>
              </a:solidFill>
            </a:endParaRPr>
          </a:p>
        </p:txBody>
      </p:sp>
      <p:sp>
        <p:nvSpPr>
          <p:cNvPr id="149" name="Google Shape;149;p23"/>
          <p:cNvSpPr txBox="1">
            <a:spLocks noGrp="1"/>
          </p:cNvSpPr>
          <p:nvPr>
            <p:ph type="title" idx="9"/>
          </p:nvPr>
        </p:nvSpPr>
        <p:spPr>
          <a:xfrm>
            <a:off x="2361418" y="176620"/>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01</a:t>
            </a:r>
            <a:endParaRPr sz="2500" dirty="0">
              <a:solidFill>
                <a:schemeClr val="accent3">
                  <a:lumMod val="50000"/>
                </a:schemeClr>
              </a:solidFill>
            </a:endParaRPr>
          </a:p>
        </p:txBody>
      </p:sp>
      <p:sp>
        <p:nvSpPr>
          <p:cNvPr id="150" name="Google Shape;150;p23"/>
          <p:cNvSpPr txBox="1">
            <a:spLocks noGrp="1"/>
          </p:cNvSpPr>
          <p:nvPr>
            <p:ph type="title" idx="13"/>
          </p:nvPr>
        </p:nvSpPr>
        <p:spPr>
          <a:xfrm>
            <a:off x="2370593" y="3203038"/>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05</a:t>
            </a:r>
            <a:endParaRPr sz="2500" dirty="0">
              <a:solidFill>
                <a:schemeClr val="accent3">
                  <a:lumMod val="50000"/>
                </a:schemeClr>
              </a:solidFill>
            </a:endParaRPr>
          </a:p>
        </p:txBody>
      </p:sp>
      <p:sp>
        <p:nvSpPr>
          <p:cNvPr id="152" name="Google Shape;152;p23"/>
          <p:cNvSpPr/>
          <p:nvPr/>
        </p:nvSpPr>
        <p:spPr>
          <a:xfrm>
            <a:off x="2547697" y="3676110"/>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3" name="Google Shape;153;p23"/>
          <p:cNvSpPr/>
          <p:nvPr/>
        </p:nvSpPr>
        <p:spPr>
          <a:xfrm>
            <a:off x="2550894" y="2145561"/>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4" name="Google Shape;154;p23"/>
          <p:cNvSpPr/>
          <p:nvPr/>
        </p:nvSpPr>
        <p:spPr>
          <a:xfrm>
            <a:off x="-733403" y="6809504"/>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5" name="Google Shape;155;p23"/>
          <p:cNvSpPr/>
          <p:nvPr/>
        </p:nvSpPr>
        <p:spPr>
          <a:xfrm>
            <a:off x="2538522" y="588076"/>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3" name="عنوان فرعي 2">
            <a:extLst>
              <a:ext uri="{FF2B5EF4-FFF2-40B4-BE49-F238E27FC236}">
                <a16:creationId xmlns:a16="http://schemas.microsoft.com/office/drawing/2014/main" id="{252F8044-92DC-5059-E594-0F323C5B3C16}"/>
              </a:ext>
            </a:extLst>
          </p:cNvPr>
          <p:cNvSpPr>
            <a:spLocks noGrp="1"/>
          </p:cNvSpPr>
          <p:nvPr>
            <p:ph type="subTitle" idx="7"/>
          </p:nvPr>
        </p:nvSpPr>
        <p:spPr>
          <a:xfrm>
            <a:off x="3038124" y="260513"/>
            <a:ext cx="1942607" cy="480600"/>
          </a:xfrm>
        </p:spPr>
        <p:txBody>
          <a:bodyPr/>
          <a:lstStyle/>
          <a:p>
            <a:r>
              <a:rPr lang="en-US" b="1" dirty="0">
                <a:solidFill>
                  <a:schemeClr val="accent6">
                    <a:lumMod val="75000"/>
                  </a:schemeClr>
                </a:solidFill>
                <a:latin typeface="Montserrat"/>
                <a:sym typeface="Montserrat"/>
              </a:rPr>
              <a:t>INTRODUCTION</a:t>
            </a:r>
            <a:endParaRPr lang="ar-SA" b="1" dirty="0">
              <a:solidFill>
                <a:schemeClr val="accent6">
                  <a:lumMod val="75000"/>
                </a:schemeClr>
              </a:solidFill>
              <a:latin typeface="Montserrat"/>
              <a:sym typeface="Montserrat"/>
            </a:endParaRPr>
          </a:p>
        </p:txBody>
      </p:sp>
      <p:sp>
        <p:nvSpPr>
          <p:cNvPr id="9" name="عنوان فرعي 8">
            <a:extLst>
              <a:ext uri="{FF2B5EF4-FFF2-40B4-BE49-F238E27FC236}">
                <a16:creationId xmlns:a16="http://schemas.microsoft.com/office/drawing/2014/main" id="{DDA46DD9-63A8-F8E2-D7D5-6624FD4D3EE3}"/>
              </a:ext>
            </a:extLst>
          </p:cNvPr>
          <p:cNvSpPr>
            <a:spLocks noGrp="1"/>
          </p:cNvSpPr>
          <p:nvPr>
            <p:ph type="subTitle" idx="5"/>
          </p:nvPr>
        </p:nvSpPr>
        <p:spPr>
          <a:xfrm>
            <a:off x="3122520" y="3338823"/>
            <a:ext cx="3615769" cy="484500"/>
          </a:xfrm>
        </p:spPr>
        <p:txBody>
          <a:bodyPr/>
          <a:lstStyle/>
          <a:p>
            <a:pPr rtl="1"/>
            <a:r>
              <a:rPr lang="en-US" b="1" dirty="0">
                <a:solidFill>
                  <a:schemeClr val="accent6">
                    <a:lumMod val="75000"/>
                  </a:schemeClr>
                </a:solidFill>
                <a:latin typeface="Montserrat"/>
                <a:sym typeface="Arial"/>
              </a:rPr>
              <a:t>KEY TAKEAWAYS</a:t>
            </a:r>
            <a:endParaRPr lang="ar-SA" b="1" dirty="0">
              <a:solidFill>
                <a:schemeClr val="accent6">
                  <a:lumMod val="75000"/>
                </a:schemeClr>
              </a:solidFill>
              <a:latin typeface="Montserrat"/>
              <a:sym typeface="Arial"/>
            </a:endParaRPr>
          </a:p>
        </p:txBody>
      </p:sp>
      <p:sp>
        <p:nvSpPr>
          <p:cNvPr id="16" name="Google Shape;150;p23">
            <a:extLst>
              <a:ext uri="{FF2B5EF4-FFF2-40B4-BE49-F238E27FC236}">
                <a16:creationId xmlns:a16="http://schemas.microsoft.com/office/drawing/2014/main" id="{74451D97-29B0-1365-6DBD-28EF62B1E81B}"/>
              </a:ext>
            </a:extLst>
          </p:cNvPr>
          <p:cNvSpPr txBox="1">
            <a:spLocks/>
          </p:cNvSpPr>
          <p:nvPr/>
        </p:nvSpPr>
        <p:spPr>
          <a:xfrm>
            <a:off x="2361418" y="933860"/>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02</a:t>
            </a:r>
          </a:p>
        </p:txBody>
      </p:sp>
      <p:sp>
        <p:nvSpPr>
          <p:cNvPr id="17" name="Google Shape;151;p23">
            <a:extLst>
              <a:ext uri="{FF2B5EF4-FFF2-40B4-BE49-F238E27FC236}">
                <a16:creationId xmlns:a16="http://schemas.microsoft.com/office/drawing/2014/main" id="{8B34E39C-D589-7BFF-7866-CD618C8AED95}"/>
              </a:ext>
            </a:extLst>
          </p:cNvPr>
          <p:cNvSpPr txBox="1">
            <a:spLocks/>
          </p:cNvSpPr>
          <p:nvPr/>
        </p:nvSpPr>
        <p:spPr>
          <a:xfrm>
            <a:off x="2380774" y="2441677"/>
            <a:ext cx="835500" cy="51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04</a:t>
            </a:r>
          </a:p>
        </p:txBody>
      </p:sp>
      <p:sp>
        <p:nvSpPr>
          <p:cNvPr id="18" name="Google Shape;152;p23">
            <a:extLst>
              <a:ext uri="{FF2B5EF4-FFF2-40B4-BE49-F238E27FC236}">
                <a16:creationId xmlns:a16="http://schemas.microsoft.com/office/drawing/2014/main" id="{C986BC91-7CB0-B02A-6FCD-BB443AA5C87F}"/>
              </a:ext>
            </a:extLst>
          </p:cNvPr>
          <p:cNvSpPr/>
          <p:nvPr/>
        </p:nvSpPr>
        <p:spPr>
          <a:xfrm>
            <a:off x="2559528" y="2856907"/>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9" name="Google Shape;153;p23">
            <a:extLst>
              <a:ext uri="{FF2B5EF4-FFF2-40B4-BE49-F238E27FC236}">
                <a16:creationId xmlns:a16="http://schemas.microsoft.com/office/drawing/2014/main" id="{B9AF6ABA-641D-52FD-1595-03475AAFCD74}"/>
              </a:ext>
            </a:extLst>
          </p:cNvPr>
          <p:cNvSpPr/>
          <p:nvPr/>
        </p:nvSpPr>
        <p:spPr>
          <a:xfrm>
            <a:off x="2538522" y="1350140"/>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26" name="TextBox 25">
            <a:extLst>
              <a:ext uri="{FF2B5EF4-FFF2-40B4-BE49-F238E27FC236}">
                <a16:creationId xmlns:a16="http://schemas.microsoft.com/office/drawing/2014/main" id="{1E45FA3C-8DB9-6B44-B7DA-642AAA2157B2}"/>
              </a:ext>
            </a:extLst>
          </p:cNvPr>
          <p:cNvSpPr txBox="1"/>
          <p:nvPr/>
        </p:nvSpPr>
        <p:spPr>
          <a:xfrm>
            <a:off x="3122520" y="1103052"/>
            <a:ext cx="2770625" cy="307777"/>
          </a:xfrm>
          <a:prstGeom prst="rect">
            <a:avLst/>
          </a:prstGeom>
          <a:noFill/>
        </p:spPr>
        <p:txBody>
          <a:bodyPr wrap="square">
            <a:spAutoFit/>
          </a:bodyPr>
          <a:lstStyle/>
          <a:p>
            <a:r>
              <a:rPr lang="en-US" b="1" dirty="0">
                <a:solidFill>
                  <a:schemeClr val="accent6">
                    <a:lumMod val="75000"/>
                  </a:schemeClr>
                </a:solidFill>
                <a:latin typeface="Montserrat"/>
                <a:cs typeface="Montserrat Black"/>
              </a:rPr>
              <a:t>DATA PREPROCESSING</a:t>
            </a:r>
            <a:endParaRPr lang="en-SA" b="1" dirty="0">
              <a:solidFill>
                <a:schemeClr val="accent6">
                  <a:lumMod val="75000"/>
                </a:schemeClr>
              </a:solidFill>
              <a:latin typeface="Montserrat"/>
              <a:cs typeface="Montserrat Black"/>
              <a:sym typeface="Montserrat"/>
            </a:endParaRPr>
          </a:p>
        </p:txBody>
      </p:sp>
      <p:sp>
        <p:nvSpPr>
          <p:cNvPr id="10" name="TextBox 9">
            <a:extLst>
              <a:ext uri="{FF2B5EF4-FFF2-40B4-BE49-F238E27FC236}">
                <a16:creationId xmlns:a16="http://schemas.microsoft.com/office/drawing/2014/main" id="{5E019DCF-3A5C-3748-90AF-0C92E6F68BC3}"/>
              </a:ext>
            </a:extLst>
          </p:cNvPr>
          <p:cNvSpPr txBox="1"/>
          <p:nvPr/>
        </p:nvSpPr>
        <p:spPr>
          <a:xfrm>
            <a:off x="3122520" y="1865402"/>
            <a:ext cx="3773790" cy="523220"/>
          </a:xfrm>
          <a:prstGeom prst="rect">
            <a:avLst/>
          </a:prstGeom>
          <a:noFill/>
        </p:spPr>
        <p:txBody>
          <a:bodyPr wrap="none" rtlCol="0">
            <a:spAutoFit/>
          </a:bodyPr>
          <a:lstStyle/>
          <a:p>
            <a:r>
              <a:rPr lang="en-US" b="1" dirty="0">
                <a:solidFill>
                  <a:schemeClr val="accent6">
                    <a:lumMod val="75000"/>
                  </a:schemeClr>
                </a:solidFill>
                <a:latin typeface="Montserrat"/>
                <a:cs typeface="Montserrat Black"/>
              </a:rPr>
              <a:t>EXPLORATORY DATA ANALYSIS (EDA)</a:t>
            </a:r>
          </a:p>
          <a:p>
            <a:endParaRPr lang="en-SA" b="1" dirty="0">
              <a:solidFill>
                <a:schemeClr val="accent6">
                  <a:lumMod val="75000"/>
                </a:schemeClr>
              </a:solidFill>
              <a:latin typeface="Montserrat"/>
              <a:cs typeface="Montserrat Black"/>
              <a:sym typeface="Montserrat Black"/>
            </a:endParaRPr>
          </a:p>
        </p:txBody>
      </p:sp>
      <p:sp>
        <p:nvSpPr>
          <p:cNvPr id="29" name="TextBox 28">
            <a:extLst>
              <a:ext uri="{FF2B5EF4-FFF2-40B4-BE49-F238E27FC236}">
                <a16:creationId xmlns:a16="http://schemas.microsoft.com/office/drawing/2014/main" id="{78BD2CF5-CFAD-9C46-9B02-118501F42F60}"/>
              </a:ext>
            </a:extLst>
          </p:cNvPr>
          <p:cNvSpPr txBox="1"/>
          <p:nvPr/>
        </p:nvSpPr>
        <p:spPr>
          <a:xfrm>
            <a:off x="3146049" y="2645786"/>
            <a:ext cx="3750261" cy="307777"/>
          </a:xfrm>
          <a:prstGeom prst="rect">
            <a:avLst/>
          </a:prstGeom>
          <a:noFill/>
        </p:spPr>
        <p:txBody>
          <a:bodyPr wrap="square">
            <a:spAutoFit/>
          </a:bodyPr>
          <a:lstStyle/>
          <a:p>
            <a:r>
              <a:rPr lang="en-US" b="1" dirty="0">
                <a:solidFill>
                  <a:schemeClr val="accent6">
                    <a:lumMod val="75000"/>
                  </a:schemeClr>
                </a:solidFill>
                <a:latin typeface="Montserrat"/>
                <a:cs typeface="Montserrat Black"/>
              </a:rPr>
              <a:t>CHALLENGES</a:t>
            </a:r>
            <a:endParaRPr lang="en-US" b="1" dirty="0">
              <a:solidFill>
                <a:schemeClr val="accent6">
                  <a:lumMod val="75000"/>
                </a:schemeClr>
              </a:solidFill>
              <a:latin typeface="Montserrat"/>
              <a:cs typeface="Montserrat Black"/>
              <a:sym typeface="Montserrat Black"/>
            </a:endParaRPr>
          </a:p>
        </p:txBody>
      </p:sp>
      <p:sp>
        <p:nvSpPr>
          <p:cNvPr id="23" name="عنوان فرعي 8">
            <a:extLst>
              <a:ext uri="{FF2B5EF4-FFF2-40B4-BE49-F238E27FC236}">
                <a16:creationId xmlns:a16="http://schemas.microsoft.com/office/drawing/2014/main" id="{E592ACC0-08EA-B94F-87FA-46A3FBCC0BA5}"/>
              </a:ext>
            </a:extLst>
          </p:cNvPr>
          <p:cNvSpPr txBox="1">
            <a:spLocks/>
          </p:cNvSpPr>
          <p:nvPr/>
        </p:nvSpPr>
        <p:spPr>
          <a:xfrm>
            <a:off x="2736790" y="267706"/>
            <a:ext cx="2121265"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lt2"/>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2pPr>
            <a:lvl3pPr marL="1371600" marR="0" lvl="2"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3pPr>
            <a:lvl4pPr marL="1828800" marR="0" lvl="3"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4pPr>
            <a:lvl5pPr marL="2286000" marR="0" lvl="4"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5pPr>
            <a:lvl6pPr marL="2743200" marR="0" lvl="5"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6pPr>
            <a:lvl7pPr marL="3200400" marR="0" lvl="6"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7pPr>
            <a:lvl8pPr marL="3657600" marR="0" lvl="7"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8pPr>
            <a:lvl9pPr marL="4114800" marR="0" lvl="8"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9pPr>
          </a:lstStyle>
          <a:p>
            <a:pPr marL="457200" marR="0" indent="-342900" algn="l" rtl="0">
              <a:lnSpc>
                <a:spcPct val="100000"/>
              </a:lnSpc>
              <a:spcBef>
                <a:spcPts val="0"/>
              </a:spcBef>
              <a:spcAft>
                <a:spcPts val="0"/>
              </a:spcAft>
              <a:buClr>
                <a:schemeClr val="dk2"/>
              </a:buClr>
              <a:buSzPts val="1800"/>
              <a:buFont typeface="Montserrat"/>
              <a:buNone/>
            </a:pPr>
            <a:endParaRPr lang="ar-SA" b="1" dirty="0">
              <a:solidFill>
                <a:schemeClr val="accent6">
                  <a:lumMod val="75000"/>
                </a:schemeClr>
              </a:solidFill>
              <a:latin typeface="Montserrat"/>
              <a:sym typeface="Arial"/>
            </a:endParaRPr>
          </a:p>
        </p:txBody>
      </p:sp>
      <p:sp>
        <p:nvSpPr>
          <p:cNvPr id="27" name="Google Shape;150;p23">
            <a:extLst>
              <a:ext uri="{FF2B5EF4-FFF2-40B4-BE49-F238E27FC236}">
                <a16:creationId xmlns:a16="http://schemas.microsoft.com/office/drawing/2014/main" id="{EF7A0A3D-5D7A-4E49-A4C1-FC23A27B34D8}"/>
              </a:ext>
            </a:extLst>
          </p:cNvPr>
          <p:cNvSpPr txBox="1">
            <a:spLocks/>
          </p:cNvSpPr>
          <p:nvPr/>
        </p:nvSpPr>
        <p:spPr>
          <a:xfrm>
            <a:off x="2361418" y="3896768"/>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06</a:t>
            </a:r>
          </a:p>
        </p:txBody>
      </p:sp>
      <p:sp>
        <p:nvSpPr>
          <p:cNvPr id="28" name="Google Shape;152;p23">
            <a:extLst>
              <a:ext uri="{FF2B5EF4-FFF2-40B4-BE49-F238E27FC236}">
                <a16:creationId xmlns:a16="http://schemas.microsoft.com/office/drawing/2014/main" id="{90303C33-1114-6D41-8218-BF278B43706B}"/>
              </a:ext>
            </a:extLst>
          </p:cNvPr>
          <p:cNvSpPr/>
          <p:nvPr/>
        </p:nvSpPr>
        <p:spPr>
          <a:xfrm>
            <a:off x="2538522" y="4369840"/>
            <a:ext cx="527400" cy="42300"/>
          </a:xfrm>
          <a:prstGeom prst="rect">
            <a:avLst/>
          </a:prstGeom>
          <a:solidFill>
            <a:srgbClr val="42462F"/>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3">
                  <a:lumMod val="50000"/>
                </a:schemeClr>
              </a:solidFill>
            </a:endParaRPr>
          </a:p>
        </p:txBody>
      </p:sp>
      <p:sp>
        <p:nvSpPr>
          <p:cNvPr id="31" name="Google Shape;150;p23">
            <a:extLst>
              <a:ext uri="{FF2B5EF4-FFF2-40B4-BE49-F238E27FC236}">
                <a16:creationId xmlns:a16="http://schemas.microsoft.com/office/drawing/2014/main" id="{7B398101-0376-5D48-B7C1-E78D202421CB}"/>
              </a:ext>
            </a:extLst>
          </p:cNvPr>
          <p:cNvSpPr txBox="1">
            <a:spLocks/>
          </p:cNvSpPr>
          <p:nvPr/>
        </p:nvSpPr>
        <p:spPr>
          <a:xfrm>
            <a:off x="2398168" y="4571800"/>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07</a:t>
            </a:r>
          </a:p>
        </p:txBody>
      </p:sp>
      <p:sp>
        <p:nvSpPr>
          <p:cNvPr id="32" name="Google Shape;152;p23">
            <a:extLst>
              <a:ext uri="{FF2B5EF4-FFF2-40B4-BE49-F238E27FC236}">
                <a16:creationId xmlns:a16="http://schemas.microsoft.com/office/drawing/2014/main" id="{7C6C2E33-5CAA-9846-8931-DECF38C94350}"/>
              </a:ext>
            </a:extLst>
          </p:cNvPr>
          <p:cNvSpPr/>
          <p:nvPr/>
        </p:nvSpPr>
        <p:spPr>
          <a:xfrm>
            <a:off x="2575272" y="5044872"/>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6" name="TextBox 5">
            <a:extLst>
              <a:ext uri="{FF2B5EF4-FFF2-40B4-BE49-F238E27FC236}">
                <a16:creationId xmlns:a16="http://schemas.microsoft.com/office/drawing/2014/main" id="{1B94D631-EFA9-0348-BD6C-2721E8AB46CC}"/>
              </a:ext>
            </a:extLst>
          </p:cNvPr>
          <p:cNvSpPr txBox="1"/>
          <p:nvPr/>
        </p:nvSpPr>
        <p:spPr>
          <a:xfrm>
            <a:off x="3122520" y="4182557"/>
            <a:ext cx="1762021" cy="307777"/>
          </a:xfrm>
          <a:prstGeom prst="rect">
            <a:avLst/>
          </a:prstGeom>
          <a:noFill/>
        </p:spPr>
        <p:txBody>
          <a:bodyPr wrap="none" rtlCol="0">
            <a:spAutoFit/>
          </a:bodyPr>
          <a:lstStyle/>
          <a:p>
            <a:r>
              <a:rPr lang="en-SA" b="1" dirty="0">
                <a:solidFill>
                  <a:schemeClr val="accent6">
                    <a:lumMod val="75000"/>
                  </a:schemeClr>
                </a:solidFill>
                <a:latin typeface="Montserrat"/>
                <a:cs typeface="Montserrat Black"/>
                <a:sym typeface="Montserrat Black"/>
              </a:rPr>
              <a:t>CONTI</a:t>
            </a:r>
            <a:r>
              <a:rPr lang="en-US" b="1" dirty="0">
                <a:solidFill>
                  <a:schemeClr val="accent6">
                    <a:lumMod val="75000"/>
                  </a:schemeClr>
                </a:solidFill>
                <a:latin typeface="Montserrat"/>
                <a:cs typeface="Montserrat Black"/>
                <a:sym typeface="Montserrat Black"/>
              </a:rPr>
              <a:t>R</a:t>
            </a:r>
            <a:r>
              <a:rPr lang="en-SA" b="1" dirty="0">
                <a:solidFill>
                  <a:schemeClr val="accent6">
                    <a:lumMod val="75000"/>
                  </a:schemeClr>
                </a:solidFill>
                <a:latin typeface="Montserrat"/>
                <a:cs typeface="Montserrat Black"/>
                <a:sym typeface="Montserrat Black"/>
              </a:rPr>
              <a:t>BUTION  </a:t>
            </a:r>
          </a:p>
        </p:txBody>
      </p:sp>
      <p:sp>
        <p:nvSpPr>
          <p:cNvPr id="7" name="TextBox 6">
            <a:extLst>
              <a:ext uri="{FF2B5EF4-FFF2-40B4-BE49-F238E27FC236}">
                <a16:creationId xmlns:a16="http://schemas.microsoft.com/office/drawing/2014/main" id="{40097DF3-3ABA-FB47-8B40-D59A4286474B}"/>
              </a:ext>
            </a:extLst>
          </p:cNvPr>
          <p:cNvSpPr txBox="1"/>
          <p:nvPr/>
        </p:nvSpPr>
        <p:spPr>
          <a:xfrm>
            <a:off x="3146049" y="4783204"/>
            <a:ext cx="1515158" cy="523220"/>
          </a:xfrm>
          <a:prstGeom prst="rect">
            <a:avLst/>
          </a:prstGeom>
          <a:noFill/>
        </p:spPr>
        <p:txBody>
          <a:bodyPr wrap="none" rtlCol="0">
            <a:spAutoFit/>
          </a:bodyPr>
          <a:lstStyle/>
          <a:p>
            <a:r>
              <a:rPr lang="en-US" b="1" dirty="0">
                <a:solidFill>
                  <a:schemeClr val="accent6">
                    <a:lumMod val="75000"/>
                  </a:schemeClr>
                </a:solidFill>
                <a:latin typeface="Montserrat"/>
              </a:rPr>
              <a:t>CONCLUSION</a:t>
            </a:r>
            <a:endParaRPr lang="ar-SA" b="1" dirty="0">
              <a:solidFill>
                <a:schemeClr val="accent6">
                  <a:lumMod val="75000"/>
                </a:schemeClr>
              </a:solidFill>
              <a:latin typeface="Montserrat"/>
            </a:endParaRPr>
          </a:p>
          <a:p>
            <a:endParaRPr lang="en-SA" dirty="0"/>
          </a:p>
        </p:txBody>
      </p:sp>
      <p:sp>
        <p:nvSpPr>
          <p:cNvPr id="33" name="مستطيل 32">
            <a:extLst>
              <a:ext uri="{FF2B5EF4-FFF2-40B4-BE49-F238E27FC236}">
                <a16:creationId xmlns:a16="http://schemas.microsoft.com/office/drawing/2014/main" id="{3D2DE664-8E0C-BF44-A99F-A3A3EB3DFE3D}"/>
              </a:ext>
            </a:extLst>
          </p:cNvPr>
          <p:cNvSpPr/>
          <p:nvPr/>
        </p:nvSpPr>
        <p:spPr>
          <a:xfrm>
            <a:off x="-313717" y="-97628"/>
            <a:ext cx="2733797" cy="5338755"/>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10304" y="3459088"/>
            <a:ext cx="1920300" cy="108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800" dirty="0"/>
              <a:t>Contents</a:t>
            </a:r>
            <a:endParaRPr sz="2800" dirty="0"/>
          </a:p>
        </p:txBody>
      </p:sp>
      <p:sp>
        <p:nvSpPr>
          <p:cNvPr id="35" name="Google Shape;152;p23">
            <a:extLst>
              <a:ext uri="{FF2B5EF4-FFF2-40B4-BE49-F238E27FC236}">
                <a16:creationId xmlns:a16="http://schemas.microsoft.com/office/drawing/2014/main" id="{CCC5B858-FBFA-7449-88B6-E500D5FA3B0D}"/>
              </a:ext>
            </a:extLst>
          </p:cNvPr>
          <p:cNvSpPr/>
          <p:nvPr/>
        </p:nvSpPr>
        <p:spPr>
          <a:xfrm>
            <a:off x="390102" y="4502788"/>
            <a:ext cx="2029978" cy="636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3">
                  <a:lumMod val="5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200490" y="-157163"/>
            <a:ext cx="2097445" cy="5407543"/>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72602" y="4597402"/>
            <a:ext cx="3836396" cy="1575454"/>
          </a:xfrm>
        </p:spPr>
        <p:txBody>
          <a:bodyPr/>
          <a:lstStyle/>
          <a:p>
            <a:pPr rtl="1"/>
            <a:r>
              <a:rPr lang="en-US" sz="2800" dirty="0">
                <a:solidFill>
                  <a:schemeClr val="bg1"/>
                </a:solidFill>
              </a:rPr>
              <a:t>KEY TA</a:t>
            </a:r>
            <a:r>
              <a:rPr lang="en-US" sz="2800" dirty="0">
                <a:solidFill>
                  <a:srgbClr val="4E5449"/>
                </a:solidFill>
              </a:rPr>
              <a:t>KEAWAYS</a:t>
            </a:r>
            <a:endParaRPr lang="ar-SA" sz="2800" dirty="0">
              <a:solidFill>
                <a:srgbClr val="4E5449"/>
              </a:solidFill>
            </a:endParaRPr>
          </a:p>
        </p:txBody>
      </p:sp>
      <p:sp>
        <p:nvSpPr>
          <p:cNvPr id="8" name="عنوان فرعي 8">
            <a:extLst>
              <a:ext uri="{FF2B5EF4-FFF2-40B4-BE49-F238E27FC236}">
                <a16:creationId xmlns:a16="http://schemas.microsoft.com/office/drawing/2014/main" id="{3E8B9A86-3B79-E744-BBE2-05CF81D3F5C5}"/>
              </a:ext>
            </a:extLst>
          </p:cNvPr>
          <p:cNvSpPr txBox="1">
            <a:spLocks/>
          </p:cNvSpPr>
          <p:nvPr/>
        </p:nvSpPr>
        <p:spPr>
          <a:xfrm>
            <a:off x="3122520" y="3338823"/>
            <a:ext cx="3615769" cy="484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rtl="1"/>
            <a:endParaRPr lang="ar-SA" b="1" dirty="0">
              <a:solidFill>
                <a:schemeClr val="accent6">
                  <a:lumMod val="75000"/>
                </a:schemeClr>
              </a:solidFill>
              <a:latin typeface="Montserrat"/>
            </a:endParaRPr>
          </a:p>
        </p:txBody>
      </p:sp>
      <p:sp>
        <p:nvSpPr>
          <p:cNvPr id="11" name="TextBox 10">
            <a:extLst>
              <a:ext uri="{FF2B5EF4-FFF2-40B4-BE49-F238E27FC236}">
                <a16:creationId xmlns:a16="http://schemas.microsoft.com/office/drawing/2014/main" id="{DDE3DE19-690B-994B-84E1-0C269FCAF0A3}"/>
              </a:ext>
            </a:extLst>
          </p:cNvPr>
          <p:cNvSpPr txBox="1"/>
          <p:nvPr/>
        </p:nvSpPr>
        <p:spPr>
          <a:xfrm>
            <a:off x="2084645" y="351693"/>
            <a:ext cx="6920208" cy="338554"/>
          </a:xfrm>
          <a:prstGeom prst="rect">
            <a:avLst/>
          </a:prstGeom>
          <a:noFill/>
        </p:spPr>
        <p:txBody>
          <a:bodyPr wrap="square" rtlCol="0">
            <a:spAutoFit/>
          </a:bodyPr>
          <a:lstStyle/>
          <a:p>
            <a:r>
              <a:rPr lang="en-SA" sz="1600" dirty="0">
                <a:solidFill>
                  <a:schemeClr val="accent6">
                    <a:lumMod val="50000"/>
                  </a:schemeClr>
                </a:solidFill>
                <a:latin typeface="Avenir Next" panose="020B0503020202020204" pitchFamily="34" charset="0"/>
                <a:cs typeface="GE SS Two Light" panose="020A0503020102020204" pitchFamily="18" charset="-78"/>
              </a:rPr>
              <a:t>We can tell the </a:t>
            </a:r>
            <a:r>
              <a:rPr lang="en-US" sz="1600" dirty="0">
                <a:solidFill>
                  <a:schemeClr val="accent6">
                    <a:lumMod val="50000"/>
                  </a:schemeClr>
                </a:solidFill>
                <a:latin typeface="Avenir Next" panose="020B0503020202020204" pitchFamily="34" charset="0"/>
                <a:cs typeface="GE SS Two Light" panose="020A0503020102020204" pitchFamily="18" charset="-78"/>
                <a:sym typeface="Montserrat ExtraBold"/>
              </a:rPr>
              <a:t>interested investor that according to the EDA in our dataset: </a:t>
            </a:r>
            <a:endParaRPr lang="en-SA" sz="1600" dirty="0"/>
          </a:p>
        </p:txBody>
      </p:sp>
      <p:sp>
        <p:nvSpPr>
          <p:cNvPr id="12" name="TextBox 11">
            <a:extLst>
              <a:ext uri="{FF2B5EF4-FFF2-40B4-BE49-F238E27FC236}">
                <a16:creationId xmlns:a16="http://schemas.microsoft.com/office/drawing/2014/main" id="{E353DEA1-AAF7-7B46-AB3C-0E58E3544938}"/>
              </a:ext>
            </a:extLst>
          </p:cNvPr>
          <p:cNvSpPr txBox="1"/>
          <p:nvPr/>
        </p:nvSpPr>
        <p:spPr>
          <a:xfrm>
            <a:off x="2084645" y="973553"/>
            <a:ext cx="6763792" cy="3600986"/>
          </a:xfrm>
          <a:prstGeom prst="rect">
            <a:avLst/>
          </a:prstGeom>
          <a:noFill/>
        </p:spPr>
        <p:txBody>
          <a:bodyPr wrap="square" rtlCol="0">
            <a:spAutoFit/>
          </a:bodyPr>
          <a:lstStyle/>
          <a:p>
            <a:pPr marL="285750" indent="-285750">
              <a:buFont typeface="Arial" panose="020B0604020202020204" pitchFamily="34" charset="0"/>
              <a:buChar char="•"/>
            </a:pPr>
            <a:r>
              <a:rPr lang="en-US" sz="1200" b="1" dirty="0">
                <a:solidFill>
                  <a:srgbClr val="84685F"/>
                </a:solidFill>
              </a:rPr>
              <a:t>Toyota</a:t>
            </a:r>
            <a:r>
              <a:rPr lang="en-US" sz="1200" dirty="0">
                <a:solidFill>
                  <a:srgbClr val="84685F"/>
                </a:solidFill>
              </a:rPr>
              <a:t> is the most famous company and </a:t>
            </a:r>
            <a:r>
              <a:rPr lang="en-SA" sz="1200" b="1" dirty="0">
                <a:solidFill>
                  <a:srgbClr val="84685F"/>
                </a:solidFill>
              </a:rPr>
              <a:t>Aston Martin </a:t>
            </a:r>
            <a:r>
              <a:rPr lang="en-US" sz="1200" dirty="0">
                <a:solidFill>
                  <a:srgbClr val="84685F"/>
                </a:solidFill>
              </a:rPr>
              <a:t>is the least famous.</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b="1" dirty="0">
                <a:solidFill>
                  <a:srgbClr val="84685F"/>
                </a:solidFill>
              </a:rPr>
              <a:t>Dammam</a:t>
            </a:r>
            <a:r>
              <a:rPr lang="en-US" sz="1200" dirty="0">
                <a:solidFill>
                  <a:srgbClr val="84685F"/>
                </a:solidFill>
              </a:rPr>
              <a:t> has the highest average price compared with other cities. </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b="1" dirty="0">
                <a:solidFill>
                  <a:srgbClr val="84685F"/>
                </a:solidFill>
              </a:rPr>
              <a:t>White</a:t>
            </a:r>
            <a:r>
              <a:rPr lang="en-US" sz="1200" dirty="0">
                <a:solidFill>
                  <a:srgbClr val="84685F"/>
                </a:solidFill>
              </a:rPr>
              <a:t> is the most popular car color unlike </a:t>
            </a:r>
            <a:r>
              <a:rPr lang="en-US" sz="1200" b="1" dirty="0">
                <a:solidFill>
                  <a:srgbClr val="84685F"/>
                </a:solidFill>
              </a:rPr>
              <a:t>yellow</a:t>
            </a:r>
            <a:r>
              <a:rPr lang="en-US" sz="1200" dirty="0">
                <a:solidFill>
                  <a:srgbClr val="84685F"/>
                </a:solidFill>
              </a:rPr>
              <a:t> color.</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dirty="0">
                <a:solidFill>
                  <a:srgbClr val="84685F"/>
                </a:solidFill>
              </a:rPr>
              <a:t>The median was </a:t>
            </a:r>
            <a:r>
              <a:rPr lang="en-US" sz="1200" b="1" dirty="0">
                <a:solidFill>
                  <a:srgbClr val="84685F"/>
                </a:solidFill>
              </a:rPr>
              <a:t>59000 SAR.</a:t>
            </a:r>
          </a:p>
          <a:p>
            <a:pPr marL="285750" indent="-285750">
              <a:buFont typeface="Arial" panose="020B0604020202020204" pitchFamily="34" charset="0"/>
              <a:buChar char="•"/>
            </a:pPr>
            <a:endParaRPr lang="en-US" sz="1200" b="1" dirty="0">
              <a:solidFill>
                <a:srgbClr val="84685F"/>
              </a:solidFill>
            </a:endParaRPr>
          </a:p>
          <a:p>
            <a:pPr marL="285750" indent="-285750">
              <a:buFont typeface="Arial" panose="020B0604020202020204" pitchFamily="34" charset="0"/>
              <a:buChar char="•"/>
            </a:pPr>
            <a:r>
              <a:rPr lang="en-US" sz="1200" dirty="0">
                <a:solidFill>
                  <a:srgbClr val="84685F"/>
                </a:solidFill>
              </a:rPr>
              <a:t>The </a:t>
            </a:r>
            <a:r>
              <a:rPr lang="en-US" sz="1200" b="1" dirty="0">
                <a:solidFill>
                  <a:srgbClr val="84685F"/>
                </a:solidFill>
              </a:rPr>
              <a:t>price increase </a:t>
            </a:r>
            <a:r>
              <a:rPr lang="en-US" sz="1200" dirty="0">
                <a:solidFill>
                  <a:srgbClr val="84685F"/>
                </a:solidFill>
              </a:rPr>
              <a:t>as the model </a:t>
            </a:r>
            <a:r>
              <a:rPr lang="en-US" sz="1200" b="1" dirty="0">
                <a:solidFill>
                  <a:srgbClr val="84685F"/>
                </a:solidFill>
              </a:rPr>
              <a:t>year</a:t>
            </a:r>
            <a:r>
              <a:rPr lang="en-US" sz="1200" dirty="0">
                <a:solidFill>
                  <a:srgbClr val="84685F"/>
                </a:solidFill>
              </a:rPr>
              <a:t> increase, and the cars are more likely to be a </a:t>
            </a:r>
            <a:r>
              <a:rPr lang="en-US" sz="1200" b="1" dirty="0">
                <a:solidFill>
                  <a:srgbClr val="84685F"/>
                </a:solidFill>
              </a:rPr>
              <a:t>full option.</a:t>
            </a:r>
          </a:p>
          <a:p>
            <a:pPr marL="285750" indent="-285750">
              <a:buFont typeface="Arial" panose="020B0604020202020204" pitchFamily="34" charset="0"/>
              <a:buChar char="•"/>
            </a:pPr>
            <a:endParaRPr lang="en-US" sz="1200" b="1" dirty="0">
              <a:solidFill>
                <a:srgbClr val="84685F"/>
              </a:solidFill>
            </a:endParaRPr>
          </a:p>
          <a:p>
            <a:pPr marL="285750" indent="-285750">
              <a:buFont typeface="Arial" panose="020B0604020202020204" pitchFamily="34" charset="0"/>
              <a:buChar char="•"/>
            </a:pPr>
            <a:r>
              <a:rPr lang="en-US" sz="1200" dirty="0">
                <a:solidFill>
                  <a:srgbClr val="84685F"/>
                </a:solidFill>
              </a:rPr>
              <a:t>The prices of </a:t>
            </a:r>
            <a:r>
              <a:rPr lang="en-US" sz="1200" b="1" dirty="0">
                <a:solidFill>
                  <a:srgbClr val="84685F"/>
                </a:solidFill>
              </a:rPr>
              <a:t>Toyota</a:t>
            </a:r>
            <a:r>
              <a:rPr lang="en-US" sz="1200" dirty="0">
                <a:solidFill>
                  <a:srgbClr val="84685F"/>
                </a:solidFill>
              </a:rPr>
              <a:t> cars with </a:t>
            </a:r>
            <a:r>
              <a:rPr lang="en-US" sz="1200" b="1" dirty="0">
                <a:solidFill>
                  <a:srgbClr val="84685F"/>
                </a:solidFill>
              </a:rPr>
              <a:t>Diesel</a:t>
            </a:r>
            <a:r>
              <a:rPr lang="en-US" sz="1200" dirty="0">
                <a:solidFill>
                  <a:srgbClr val="84685F"/>
                </a:solidFill>
              </a:rPr>
              <a:t> fuel increased overtime. </a:t>
            </a:r>
          </a:p>
          <a:p>
            <a:endParaRPr lang="en-US" sz="1200" dirty="0">
              <a:solidFill>
                <a:srgbClr val="84685F"/>
              </a:solidFill>
            </a:endParaRPr>
          </a:p>
          <a:p>
            <a:pPr marL="285750" indent="-285750">
              <a:buFont typeface="Arial" panose="020B0604020202020204" pitchFamily="34" charset="0"/>
              <a:buChar char="•"/>
            </a:pPr>
            <a:r>
              <a:rPr lang="en-US" sz="1200" dirty="0">
                <a:solidFill>
                  <a:srgbClr val="84685F"/>
                </a:solidFill>
              </a:rPr>
              <a:t>For the overall data set the </a:t>
            </a:r>
            <a:r>
              <a:rPr lang="en-US" sz="1200" b="1" dirty="0">
                <a:solidFill>
                  <a:srgbClr val="84685F"/>
                </a:solidFill>
              </a:rPr>
              <a:t>model year</a:t>
            </a:r>
            <a:r>
              <a:rPr lang="en-US" sz="1200" dirty="0">
                <a:solidFill>
                  <a:srgbClr val="84685F"/>
                </a:solidFill>
              </a:rPr>
              <a:t> has the highest effect on the </a:t>
            </a:r>
            <a:r>
              <a:rPr lang="en-US" sz="1200" b="1" dirty="0">
                <a:solidFill>
                  <a:srgbClr val="84685F"/>
                </a:solidFill>
              </a:rPr>
              <a:t>price</a:t>
            </a:r>
            <a:r>
              <a:rPr lang="en-US" sz="1200" dirty="0">
                <a:solidFill>
                  <a:srgbClr val="84685F"/>
                </a:solidFill>
              </a:rPr>
              <a:t>, but for Toyota and Nissan it is the engine size. </a:t>
            </a:r>
          </a:p>
          <a:p>
            <a:endParaRPr lang="en-US" sz="1200" dirty="0">
              <a:solidFill>
                <a:srgbClr val="84685F"/>
              </a:solidFill>
            </a:endParaRPr>
          </a:p>
          <a:p>
            <a:endParaRPr lang="en-US" sz="1200" dirty="0">
              <a:solidFill>
                <a:srgbClr val="84685F"/>
              </a:solidFill>
            </a:endParaRP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endParaRPr lang="en-US" sz="1200" dirty="0">
              <a:solidFill>
                <a:srgbClr val="84685F"/>
              </a:solidFill>
              <a:highlight>
                <a:srgbClr val="FFFF00"/>
              </a:highlight>
            </a:endParaRPr>
          </a:p>
        </p:txBody>
      </p:sp>
    </p:spTree>
    <p:extLst>
      <p:ext uri="{BB962C8B-B14F-4D97-AF65-F5344CB8AC3E}">
        <p14:creationId xmlns:p14="http://schemas.microsoft.com/office/powerpoint/2010/main" val="1244665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130629" y="-71512"/>
            <a:ext cx="2027584" cy="5321892"/>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347766" y="3878036"/>
            <a:ext cx="3206552" cy="1575454"/>
          </a:xfrm>
        </p:spPr>
        <p:txBody>
          <a:bodyPr/>
          <a:lstStyle/>
          <a:p>
            <a:pPr algn="l"/>
            <a:r>
              <a:rPr lang="en-US" sz="2800" dirty="0">
                <a:solidFill>
                  <a:schemeClr val="bg1"/>
                </a:solidFill>
                <a:cs typeface="Montserrat Black"/>
                <a:sym typeface="Montserrat Black"/>
              </a:rPr>
              <a:t>CONTRI</a:t>
            </a:r>
            <a:r>
              <a:rPr lang="en-US" sz="2800" dirty="0">
                <a:solidFill>
                  <a:srgbClr val="4E5449"/>
                </a:solidFill>
                <a:cs typeface="Montserrat Black"/>
                <a:sym typeface="Montserrat Black"/>
              </a:rPr>
              <a:t>BUTION</a:t>
            </a:r>
            <a:endParaRPr lang="ar-SA" sz="2800" dirty="0">
              <a:solidFill>
                <a:srgbClr val="4E5449"/>
              </a:solidFill>
            </a:endParaRPr>
          </a:p>
        </p:txBody>
      </p:sp>
      <p:graphicFrame>
        <p:nvGraphicFramePr>
          <p:cNvPr id="9" name="Table 4">
            <a:extLst>
              <a:ext uri="{FF2B5EF4-FFF2-40B4-BE49-F238E27FC236}">
                <a16:creationId xmlns:a16="http://schemas.microsoft.com/office/drawing/2014/main" id="{1209916E-0EEA-9D4B-B4EC-7AE78CA61903}"/>
              </a:ext>
            </a:extLst>
          </p:cNvPr>
          <p:cNvGraphicFramePr>
            <a:graphicFrameLocks noGrp="1"/>
          </p:cNvGraphicFramePr>
          <p:nvPr>
            <p:extLst>
              <p:ext uri="{D42A27DB-BD31-4B8C-83A1-F6EECF244321}">
                <p14:modId xmlns:p14="http://schemas.microsoft.com/office/powerpoint/2010/main" val="91316888"/>
              </p:ext>
            </p:extLst>
          </p:nvPr>
        </p:nvGraphicFramePr>
        <p:xfrm>
          <a:off x="2296886" y="1289539"/>
          <a:ext cx="5965371" cy="2514532"/>
        </p:xfrm>
        <a:graphic>
          <a:graphicData uri="http://schemas.openxmlformats.org/drawingml/2006/table">
            <a:tbl>
              <a:tblPr firstRow="1" bandRow="1">
                <a:tableStyleId>{A0C132EC-7F81-4D6B-94E4-C165ABD8B4EB}</a:tableStyleId>
              </a:tblPr>
              <a:tblGrid>
                <a:gridCol w="1739435">
                  <a:extLst>
                    <a:ext uri="{9D8B030D-6E8A-4147-A177-3AD203B41FA5}">
                      <a16:colId xmlns:a16="http://schemas.microsoft.com/office/drawing/2014/main" val="3625457110"/>
                    </a:ext>
                  </a:extLst>
                </a:gridCol>
                <a:gridCol w="4225936">
                  <a:extLst>
                    <a:ext uri="{9D8B030D-6E8A-4147-A177-3AD203B41FA5}">
                      <a16:colId xmlns:a16="http://schemas.microsoft.com/office/drawing/2014/main" val="2800918692"/>
                    </a:ext>
                  </a:extLst>
                </a:gridCol>
              </a:tblGrid>
              <a:tr h="330326">
                <a:tc>
                  <a:txBody>
                    <a:bodyPr/>
                    <a:lstStyle/>
                    <a:p>
                      <a:pPr>
                        <a:lnSpc>
                          <a:spcPct val="100000"/>
                        </a:lnSpc>
                      </a:pPr>
                      <a:r>
                        <a:rPr lang="en-US" sz="1600" b="1" dirty="0">
                          <a:solidFill>
                            <a:schemeClr val="accent6">
                              <a:lumMod val="75000"/>
                            </a:schemeClr>
                          </a:solidFill>
                          <a:latin typeface="Avenir Next" panose="020B0503020202020204" pitchFamily="34" charset="0"/>
                          <a:cs typeface="GE SS Two Light" panose="020A0503020102020204" pitchFamily="18" charset="-78"/>
                        </a:rPr>
                        <a:t>Name</a:t>
                      </a:r>
                      <a:endParaRPr lang="en-SA" sz="1600" b="1" dirty="0">
                        <a:solidFill>
                          <a:schemeClr val="accent6">
                            <a:lumMod val="75000"/>
                          </a:schemeClr>
                        </a:solidFill>
                      </a:endParaRPr>
                    </a:p>
                  </a:txBody>
                  <a:tcPr/>
                </a:tc>
                <a:tc>
                  <a:txBody>
                    <a:bodyPr/>
                    <a:lstStyle/>
                    <a:p>
                      <a:pPr>
                        <a:lnSpc>
                          <a:spcPct val="100000"/>
                        </a:lnSpc>
                      </a:pPr>
                      <a:r>
                        <a:rPr lang="en-US" sz="1600" b="1" i="0" u="none" strike="noStrike" cap="none" dirty="0">
                          <a:solidFill>
                            <a:schemeClr val="accent6">
                              <a:lumMod val="75000"/>
                            </a:schemeClr>
                          </a:solidFill>
                          <a:latin typeface="Avenir Next" panose="020B0503020202020204" pitchFamily="34" charset="0"/>
                          <a:cs typeface="GE SS Two Light" panose="020A0503020102020204" pitchFamily="18" charset="-78"/>
                          <a:sym typeface="Montserrat Black"/>
                        </a:rPr>
                        <a:t>Contribution</a:t>
                      </a:r>
                      <a:endParaRPr lang="en-SA" sz="1600" b="1" i="0" u="none" strike="noStrike" cap="none" dirty="0">
                        <a:solidFill>
                          <a:schemeClr val="accent6">
                            <a:lumMod val="75000"/>
                          </a:schemeClr>
                        </a:solidFill>
                        <a:latin typeface="Avenir Next" panose="020B0503020202020204" pitchFamily="34" charset="0"/>
                        <a:cs typeface="GE SS Two Light" panose="020A0503020102020204" pitchFamily="18" charset="-78"/>
                        <a:sym typeface="Arial"/>
                      </a:endParaRPr>
                    </a:p>
                  </a:txBody>
                  <a:tcPr/>
                </a:tc>
                <a:extLst>
                  <a:ext uri="{0D108BD9-81ED-4DB2-BD59-A6C34878D82A}">
                    <a16:rowId xmlns:a16="http://schemas.microsoft.com/office/drawing/2014/main" val="3297588038"/>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594740"/>
                          </a:solidFill>
                        </a:rPr>
                        <a:t>Raef Salem</a:t>
                      </a:r>
                    </a:p>
                  </a:txBody>
                  <a:tcPr/>
                </a:tc>
                <a:tc>
                  <a:txBody>
                    <a:bodyPr/>
                    <a:lstStyle/>
                    <a:p>
                      <a:pPr marR="0" algn="l" rtl="0">
                        <a:lnSpc>
                          <a:spcPct val="100000"/>
                        </a:lnSpc>
                        <a:spcBef>
                          <a:spcPts val="0"/>
                        </a:spcBef>
                        <a:spcAft>
                          <a:spcPts val="0"/>
                        </a:spcAft>
                        <a:buClr>
                          <a:srgbClr val="000000"/>
                        </a:buClr>
                        <a:buFont typeface="Arial"/>
                      </a:pPr>
                      <a:r>
                        <a:rPr lang="en-US" sz="1100" dirty="0">
                          <a:solidFill>
                            <a:srgbClr val="646C5C"/>
                          </a:solidFill>
                        </a:rPr>
                        <a:t>Two plots, GitHub repo, </a:t>
                      </a:r>
                      <a:r>
                        <a:rPr lang="en-US" sz="1100" dirty="0" err="1">
                          <a:solidFill>
                            <a:srgbClr val="646C5C"/>
                          </a:solidFill>
                        </a:rPr>
                        <a:t>RawScript</a:t>
                      </a:r>
                      <a:r>
                        <a:rPr lang="en-US" sz="1100" dirty="0">
                          <a:solidFill>
                            <a:srgbClr val="646C5C"/>
                          </a:solidFill>
                        </a:rPr>
                        <a:t>, and Readme File.</a:t>
                      </a:r>
                      <a:endParaRPr lang="en-SA" sz="1100" dirty="0"/>
                    </a:p>
                  </a:txBody>
                  <a:tcPr/>
                </a:tc>
                <a:extLst>
                  <a:ext uri="{0D108BD9-81ED-4DB2-BD59-A6C34878D82A}">
                    <a16:rowId xmlns:a16="http://schemas.microsoft.com/office/drawing/2014/main" val="849710757"/>
                  </a:ext>
                </a:extLst>
              </a:tr>
              <a:tr h="417950">
                <a:tc>
                  <a:txBody>
                    <a:bodyPr/>
                    <a:lstStyle/>
                    <a:p>
                      <a:pPr marL="0" lvl="2" indent="0" fontAlgn="base">
                        <a:buClr>
                          <a:srgbClr val="594740"/>
                        </a:buClr>
                        <a:buFontTx/>
                        <a:buNone/>
                      </a:pPr>
                      <a:r>
                        <a:rPr lang="en-US" sz="1100" b="0" i="0" u="none" strike="noStrike" cap="none" dirty="0">
                          <a:solidFill>
                            <a:srgbClr val="594740"/>
                          </a:solidFill>
                          <a:latin typeface="Arial"/>
                          <a:cs typeface="Arial"/>
                          <a:sym typeface="Arial"/>
                        </a:rPr>
                        <a:t>Shaimaa Alghamdi</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646C5C"/>
                          </a:solidFill>
                        </a:rPr>
                        <a:t>Data preprocessing, two plots, and the presentation.</a:t>
                      </a:r>
                    </a:p>
                  </a:txBody>
                  <a:tcPr/>
                </a:tc>
                <a:extLst>
                  <a:ext uri="{0D108BD9-81ED-4DB2-BD59-A6C34878D82A}">
                    <a16:rowId xmlns:a16="http://schemas.microsoft.com/office/drawing/2014/main" val="3951569831"/>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err="1">
                          <a:solidFill>
                            <a:srgbClr val="594740"/>
                          </a:solidFill>
                          <a:latin typeface="Arial"/>
                          <a:cs typeface="Arial"/>
                          <a:sym typeface="Arial"/>
                        </a:rPr>
                        <a:t>Hanadi</a:t>
                      </a:r>
                      <a:r>
                        <a:rPr lang="en-US" sz="1100" b="0" i="0" u="none" strike="noStrike" cap="none" dirty="0">
                          <a:solidFill>
                            <a:srgbClr val="594740"/>
                          </a:solidFill>
                          <a:latin typeface="Arial"/>
                          <a:cs typeface="Arial"/>
                          <a:sym typeface="Arial"/>
                        </a:rPr>
                        <a:t> Bin </a:t>
                      </a:r>
                      <a:r>
                        <a:rPr lang="en-US" sz="1100" b="0" i="0" u="none" strike="noStrike" cap="none" dirty="0" err="1">
                          <a:solidFill>
                            <a:srgbClr val="594740"/>
                          </a:solidFill>
                          <a:latin typeface="Arial"/>
                          <a:cs typeface="Arial"/>
                          <a:sym typeface="Arial"/>
                        </a:rPr>
                        <a:t>Mujalli</a:t>
                      </a:r>
                      <a:endParaRPr lang="en-US" sz="1100" b="0" i="0" u="none" strike="noStrike" cap="none" dirty="0">
                        <a:solidFill>
                          <a:srgbClr val="594740"/>
                        </a:solidFill>
                        <a:latin typeface="Arial"/>
                        <a:cs typeface="Arial"/>
                        <a:sym typeface="Arial"/>
                      </a:endParaRPr>
                    </a:p>
                  </a:txBody>
                  <a:tcPr/>
                </a:tc>
                <a:tc>
                  <a:txBody>
                    <a:bodyPr/>
                    <a:lstStyle/>
                    <a:p>
                      <a:r>
                        <a:rPr lang="en-US" sz="1100" dirty="0">
                          <a:solidFill>
                            <a:srgbClr val="646C5C"/>
                          </a:solidFill>
                        </a:rPr>
                        <a:t>Three plots and the presentation.</a:t>
                      </a:r>
                      <a:endParaRPr lang="en-SA" sz="1100" dirty="0"/>
                    </a:p>
                  </a:txBody>
                  <a:tcPr/>
                </a:tc>
                <a:extLst>
                  <a:ext uri="{0D108BD9-81ED-4DB2-BD59-A6C34878D82A}">
                    <a16:rowId xmlns:a16="http://schemas.microsoft.com/office/drawing/2014/main" val="1338035338"/>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rgbClr val="594740"/>
                          </a:solidFill>
                          <a:latin typeface="Arial"/>
                          <a:cs typeface="Arial"/>
                          <a:sym typeface="Arial"/>
                        </a:rPr>
                        <a:t>Omar </a:t>
                      </a:r>
                      <a:r>
                        <a:rPr lang="en-US" sz="1100" b="0" i="0" u="none" strike="noStrike" cap="none" dirty="0" err="1">
                          <a:solidFill>
                            <a:srgbClr val="594740"/>
                          </a:solidFill>
                          <a:latin typeface="Arial"/>
                          <a:cs typeface="Arial"/>
                          <a:sym typeface="Arial"/>
                        </a:rPr>
                        <a:t>Alshamrani</a:t>
                      </a:r>
                      <a:endParaRPr lang="en-US" sz="1100" b="0" i="0" u="none" strike="noStrike" cap="none" dirty="0">
                        <a:solidFill>
                          <a:srgbClr val="594740"/>
                        </a:solidFill>
                        <a:latin typeface="Arial"/>
                        <a:cs typeface="Arial"/>
                        <a:sym typeface="Arial"/>
                      </a:endParaRPr>
                    </a:p>
                  </a:txBody>
                  <a:tcPr/>
                </a:tc>
                <a:tc>
                  <a:txBody>
                    <a:bodyPr/>
                    <a:lstStyle/>
                    <a:p>
                      <a:r>
                        <a:rPr lang="en-US" sz="1100" dirty="0">
                          <a:solidFill>
                            <a:srgbClr val="646C5C"/>
                          </a:solidFill>
                        </a:rPr>
                        <a:t>Three plots. </a:t>
                      </a:r>
                      <a:endParaRPr lang="en-SA" sz="1100" dirty="0"/>
                    </a:p>
                  </a:txBody>
                  <a:tcPr/>
                </a:tc>
                <a:extLst>
                  <a:ext uri="{0D108BD9-81ED-4DB2-BD59-A6C34878D82A}">
                    <a16:rowId xmlns:a16="http://schemas.microsoft.com/office/drawing/2014/main" val="1401580085"/>
                  </a:ext>
                </a:extLst>
              </a:tr>
              <a:tr h="507452">
                <a:tc>
                  <a:txBody>
                    <a:bodyPr/>
                    <a:lstStyle/>
                    <a:p>
                      <a:pPr lvl="2" fontAlgn="base">
                        <a:buClr>
                          <a:srgbClr val="594740"/>
                        </a:buClr>
                      </a:pPr>
                      <a:r>
                        <a:rPr lang="en-US" sz="1100" b="0" i="0" u="none" strike="noStrike" cap="none" dirty="0">
                          <a:solidFill>
                            <a:srgbClr val="594740"/>
                          </a:solidFill>
                          <a:latin typeface="Arial"/>
                          <a:cs typeface="Arial"/>
                          <a:sym typeface="Arial"/>
                        </a:rPr>
                        <a:t>Mohammed Darwish</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646C5C"/>
                          </a:solidFill>
                        </a:rPr>
                        <a:t>Data preprocessing, Six plots, and the report.</a:t>
                      </a:r>
                    </a:p>
                  </a:txBody>
                  <a:tcPr/>
                </a:tc>
                <a:extLst>
                  <a:ext uri="{0D108BD9-81ED-4DB2-BD59-A6C34878D82A}">
                    <a16:rowId xmlns:a16="http://schemas.microsoft.com/office/drawing/2014/main" val="3009716723"/>
                  </a:ext>
                </a:extLst>
              </a:tr>
            </a:tbl>
          </a:graphicData>
        </a:graphic>
      </p:graphicFrame>
    </p:spTree>
    <p:extLst>
      <p:ext uri="{BB962C8B-B14F-4D97-AF65-F5344CB8AC3E}">
        <p14:creationId xmlns:p14="http://schemas.microsoft.com/office/powerpoint/2010/main" val="2643431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8" name="مستطيل 7">
            <a:extLst>
              <a:ext uri="{FF2B5EF4-FFF2-40B4-BE49-F238E27FC236}">
                <a16:creationId xmlns:a16="http://schemas.microsoft.com/office/drawing/2014/main" id="{0A086D1F-A5BD-7FDF-7C44-54421504C447}"/>
              </a:ext>
            </a:extLst>
          </p:cNvPr>
          <p:cNvSpPr/>
          <p:nvPr/>
        </p:nvSpPr>
        <p:spPr>
          <a:xfrm>
            <a:off x="0" y="-106880"/>
            <a:ext cx="1877786" cy="5250380"/>
          </a:xfrm>
          <a:prstGeom prst="rect">
            <a:avLst/>
          </a:prstGeom>
          <a:solidFill>
            <a:srgbClr val="4E5449"/>
          </a:solidFill>
          <a:ln>
            <a:solidFill>
              <a:srgbClr val="4E5449"/>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57150" y="3861755"/>
            <a:ext cx="4833683" cy="875011"/>
          </a:xfrm>
        </p:spPr>
        <p:txBody>
          <a:bodyPr/>
          <a:lstStyle/>
          <a:p>
            <a:pPr algn="l"/>
            <a:r>
              <a:rPr lang="en" sz="2800" dirty="0">
                <a:solidFill>
                  <a:schemeClr val="bg1"/>
                </a:solidFill>
              </a:rPr>
              <a:t>REFEREN</a:t>
            </a:r>
            <a:r>
              <a:rPr lang="en" sz="2800" dirty="0">
                <a:solidFill>
                  <a:srgbClr val="4E5449"/>
                </a:solidFill>
              </a:rPr>
              <a:t>CES</a:t>
            </a:r>
            <a:endParaRPr lang="ar-SA" sz="2800" dirty="0">
              <a:solidFill>
                <a:srgbClr val="4E5449"/>
              </a:solidFill>
            </a:endParaRPr>
          </a:p>
        </p:txBody>
      </p:sp>
      <p:sp>
        <p:nvSpPr>
          <p:cNvPr id="9" name="Google Shape;139;p23">
            <a:extLst>
              <a:ext uri="{FF2B5EF4-FFF2-40B4-BE49-F238E27FC236}">
                <a16:creationId xmlns:a16="http://schemas.microsoft.com/office/drawing/2014/main" id="{D432E718-A230-7239-B86F-D5ADEDF83EC9}"/>
              </a:ext>
            </a:extLst>
          </p:cNvPr>
          <p:cNvSpPr/>
          <p:nvPr/>
        </p:nvSpPr>
        <p:spPr>
          <a:xfrm flipV="1">
            <a:off x="146511" y="4474678"/>
            <a:ext cx="1858617" cy="45719"/>
          </a:xfrm>
          <a:prstGeom prst="rect">
            <a:avLst/>
          </a:prstGeom>
          <a:solidFill>
            <a:schemeClr val="bg1"/>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4">
                  <a:lumMod val="75000"/>
                </a:schemeClr>
              </a:solidFill>
            </a:endParaRPr>
          </a:p>
        </p:txBody>
      </p:sp>
      <p:sp>
        <p:nvSpPr>
          <p:cNvPr id="3" name="TextBox 2">
            <a:extLst>
              <a:ext uri="{FF2B5EF4-FFF2-40B4-BE49-F238E27FC236}">
                <a16:creationId xmlns:a16="http://schemas.microsoft.com/office/drawing/2014/main" id="{D39E5218-EDD4-7147-80A9-F56061ACE9A1}"/>
              </a:ext>
            </a:extLst>
          </p:cNvPr>
          <p:cNvSpPr txBox="1"/>
          <p:nvPr/>
        </p:nvSpPr>
        <p:spPr>
          <a:xfrm>
            <a:off x="2180975" y="1000211"/>
            <a:ext cx="7050934" cy="938719"/>
          </a:xfrm>
          <a:prstGeom prst="rect">
            <a:avLst/>
          </a:prstGeom>
          <a:noFill/>
        </p:spPr>
        <p:txBody>
          <a:bodyPr wrap="square" rtlCol="0">
            <a:spAutoFit/>
          </a:bodyPr>
          <a:lstStyle/>
          <a:p>
            <a:pPr algn="just"/>
            <a:r>
              <a:rPr lang="en-US" sz="1100" dirty="0">
                <a:solidFill>
                  <a:schemeClr val="tx1"/>
                </a:solidFill>
              </a:rPr>
              <a:t>[1] </a:t>
            </a:r>
            <a:r>
              <a:rPr lang="en-US" sz="1100" dirty="0">
                <a:solidFill>
                  <a:schemeClr val="tx1"/>
                </a:solidFill>
                <a:hlinkClick r:id="rId2">
                  <a:extLst>
                    <a:ext uri="{A12FA001-AC4F-418D-AE19-62706E023703}">
                      <ahyp:hlinkClr xmlns:ahyp="http://schemas.microsoft.com/office/drawing/2018/hyperlinkcolor" val="tx"/>
                    </a:ext>
                  </a:extLst>
                </a:hlinkClick>
              </a:rPr>
              <a:t>https://syarah.com</a:t>
            </a:r>
            <a:endParaRPr lang="en-US" sz="1100" dirty="0">
              <a:solidFill>
                <a:schemeClr val="tx1"/>
              </a:solidFill>
            </a:endParaRPr>
          </a:p>
          <a:p>
            <a:pPr algn="just"/>
            <a:endParaRPr lang="en-US" sz="1100" dirty="0">
              <a:solidFill>
                <a:srgbClr val="4E5449"/>
              </a:solidFill>
            </a:endParaRPr>
          </a:p>
          <a:p>
            <a:pPr algn="just"/>
            <a:endParaRPr lang="en-US" sz="1100" dirty="0">
              <a:solidFill>
                <a:srgbClr val="4E5449"/>
              </a:solidFill>
            </a:endParaRPr>
          </a:p>
          <a:p>
            <a:pPr algn="just"/>
            <a:r>
              <a:rPr lang="en-US" sz="1100" dirty="0">
                <a:solidFill>
                  <a:schemeClr val="tx1"/>
                </a:solidFill>
              </a:rPr>
              <a:t>[2] https://</a:t>
            </a:r>
            <a:r>
              <a:rPr lang="en-US" sz="1100" dirty="0" err="1">
                <a:solidFill>
                  <a:schemeClr val="tx1"/>
                </a:solidFill>
              </a:rPr>
              <a:t>www.kaggle.com</a:t>
            </a:r>
            <a:r>
              <a:rPr lang="en-US" sz="1100" dirty="0">
                <a:solidFill>
                  <a:schemeClr val="tx1"/>
                </a:solidFill>
              </a:rPr>
              <a:t>/datasets/</a:t>
            </a:r>
            <a:r>
              <a:rPr lang="en-US" sz="1100" dirty="0" err="1">
                <a:solidFill>
                  <a:schemeClr val="tx1"/>
                </a:solidFill>
              </a:rPr>
              <a:t>turkibintalib</a:t>
            </a:r>
            <a:r>
              <a:rPr lang="en-US" sz="1100" dirty="0">
                <a:solidFill>
                  <a:schemeClr val="tx1"/>
                </a:solidFill>
              </a:rPr>
              <a:t>/</a:t>
            </a:r>
            <a:r>
              <a:rPr lang="en-US" sz="1100" dirty="0" err="1">
                <a:solidFill>
                  <a:schemeClr val="tx1"/>
                </a:solidFill>
              </a:rPr>
              <a:t>saudi</a:t>
            </a:r>
            <a:r>
              <a:rPr lang="en-US" sz="1100" dirty="0">
                <a:solidFill>
                  <a:schemeClr val="tx1"/>
                </a:solidFill>
              </a:rPr>
              <a:t>-</a:t>
            </a:r>
            <a:r>
              <a:rPr lang="en-US" sz="1100" dirty="0" err="1">
                <a:solidFill>
                  <a:schemeClr val="tx1"/>
                </a:solidFill>
              </a:rPr>
              <a:t>arabia</a:t>
            </a:r>
            <a:r>
              <a:rPr lang="en-US" sz="1100" dirty="0">
                <a:solidFill>
                  <a:schemeClr val="tx1"/>
                </a:solidFill>
              </a:rPr>
              <a:t>-used-cars-dataset</a:t>
            </a:r>
          </a:p>
          <a:p>
            <a:pPr algn="just"/>
            <a:endParaRPr lang="en-US" sz="1100" dirty="0">
              <a:solidFill>
                <a:srgbClr val="4E5449"/>
              </a:solidFill>
            </a:endParaRPr>
          </a:p>
        </p:txBody>
      </p:sp>
    </p:spTree>
    <p:extLst>
      <p:ext uri="{BB962C8B-B14F-4D97-AF65-F5344CB8AC3E}">
        <p14:creationId xmlns:p14="http://schemas.microsoft.com/office/powerpoint/2010/main" val="3060868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6" name="مستطيل 5">
            <a:extLst>
              <a:ext uri="{FF2B5EF4-FFF2-40B4-BE49-F238E27FC236}">
                <a16:creationId xmlns:a16="http://schemas.microsoft.com/office/drawing/2014/main" id="{D5179306-EBA0-3C18-A257-BCEB73EC8F49}"/>
              </a:ext>
            </a:extLst>
          </p:cNvPr>
          <p:cNvSpPr/>
          <p:nvPr/>
        </p:nvSpPr>
        <p:spPr>
          <a:xfrm>
            <a:off x="-435429" y="0"/>
            <a:ext cx="4804229" cy="5143500"/>
          </a:xfrm>
          <a:prstGeom prst="rect">
            <a:avLst/>
          </a:prstGeom>
          <a:solidFill>
            <a:srgbClr val="B0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2" name="Google Shape;132;p22"/>
          <p:cNvSpPr txBox="1">
            <a:spLocks noGrp="1"/>
          </p:cNvSpPr>
          <p:nvPr>
            <p:ph type="title"/>
          </p:nvPr>
        </p:nvSpPr>
        <p:spPr>
          <a:xfrm>
            <a:off x="467360" y="3115279"/>
            <a:ext cx="6126480" cy="1080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7200" dirty="0"/>
              <a:t>THANK</a:t>
            </a:r>
            <a:r>
              <a:rPr lang="en-US" sz="7200" dirty="0">
                <a:solidFill>
                  <a:srgbClr val="4E5449"/>
                </a:solidFill>
              </a:rPr>
              <a:t>YOU</a:t>
            </a:r>
            <a:r>
              <a:rPr lang="en-US" sz="7200" dirty="0"/>
              <a:t> </a:t>
            </a:r>
            <a:endParaRPr sz="7200" dirty="0"/>
          </a:p>
        </p:txBody>
      </p:sp>
      <p:sp>
        <p:nvSpPr>
          <p:cNvPr id="7" name="Google Shape;139;p23">
            <a:extLst>
              <a:ext uri="{FF2B5EF4-FFF2-40B4-BE49-F238E27FC236}">
                <a16:creationId xmlns:a16="http://schemas.microsoft.com/office/drawing/2014/main" id="{D7115DDD-6594-3846-5FA5-CE5A164FF7D7}"/>
              </a:ext>
            </a:extLst>
          </p:cNvPr>
          <p:cNvSpPr/>
          <p:nvPr/>
        </p:nvSpPr>
        <p:spPr>
          <a:xfrm flipV="1">
            <a:off x="829733" y="4195579"/>
            <a:ext cx="3539067" cy="71620"/>
          </a:xfrm>
          <a:prstGeom prst="rect">
            <a:avLst/>
          </a:prstGeom>
          <a:solidFill>
            <a:schemeClr val="bg1"/>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4">
                  <a:lumMod val="75000"/>
                </a:schemeClr>
              </a:solidFill>
            </a:endParaRPr>
          </a:p>
        </p:txBody>
      </p:sp>
      <p:sp>
        <p:nvSpPr>
          <p:cNvPr id="3" name="TextBox 2">
            <a:extLst>
              <a:ext uri="{FF2B5EF4-FFF2-40B4-BE49-F238E27FC236}">
                <a16:creationId xmlns:a16="http://schemas.microsoft.com/office/drawing/2014/main" id="{D74E72B6-23FF-504A-83E8-D049D575081F}"/>
              </a:ext>
            </a:extLst>
          </p:cNvPr>
          <p:cNvSpPr txBox="1"/>
          <p:nvPr/>
        </p:nvSpPr>
        <p:spPr>
          <a:xfrm>
            <a:off x="5439508" y="4113310"/>
            <a:ext cx="1814920" cy="338554"/>
          </a:xfrm>
          <a:prstGeom prst="rect">
            <a:avLst/>
          </a:prstGeom>
          <a:noFill/>
        </p:spPr>
        <p:txBody>
          <a:bodyPr wrap="none" rtlCol="0">
            <a:spAutoFit/>
          </a:bodyPr>
          <a:lstStyle/>
          <a:p>
            <a:r>
              <a:rPr lang="en-SA" sz="1600" b="1" dirty="0">
                <a:solidFill>
                  <a:srgbClr val="4E5449"/>
                </a:solidFill>
              </a:rPr>
              <a:t>Any Questions?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2968" y="-106881"/>
            <a:ext cx="2906766"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22" name="TextBox 21">
            <a:extLst>
              <a:ext uri="{FF2B5EF4-FFF2-40B4-BE49-F238E27FC236}">
                <a16:creationId xmlns:a16="http://schemas.microsoft.com/office/drawing/2014/main" id="{0D7C0D21-061B-4E41-9D62-ED9C3849D8C2}"/>
              </a:ext>
            </a:extLst>
          </p:cNvPr>
          <p:cNvSpPr txBox="1"/>
          <p:nvPr/>
        </p:nvSpPr>
        <p:spPr>
          <a:xfrm>
            <a:off x="4521804" y="481726"/>
            <a:ext cx="2735044" cy="1200329"/>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SCENARIO</a:t>
            </a:r>
          </a:p>
          <a:p>
            <a:endParaRPr lang="en-SA" sz="3600" b="1" dirty="0">
              <a:solidFill>
                <a:schemeClr val="accent3">
                  <a:lumMod val="50000"/>
                </a:schemeClr>
              </a:solidFill>
              <a:latin typeface="Montserrat"/>
              <a:sym typeface="Montserrat"/>
            </a:endParaRPr>
          </a:p>
        </p:txBody>
      </p:sp>
      <p:sp>
        <p:nvSpPr>
          <p:cNvPr id="2" name="TextBox 1">
            <a:extLst>
              <a:ext uri="{FF2B5EF4-FFF2-40B4-BE49-F238E27FC236}">
                <a16:creationId xmlns:a16="http://schemas.microsoft.com/office/drawing/2014/main" id="{7068AF59-4451-5846-BD6F-518F8768B2BA}"/>
              </a:ext>
            </a:extLst>
          </p:cNvPr>
          <p:cNvSpPr txBox="1"/>
          <p:nvPr/>
        </p:nvSpPr>
        <p:spPr>
          <a:xfrm>
            <a:off x="2967675" y="1448365"/>
            <a:ext cx="5938345" cy="2462213"/>
          </a:xfrm>
          <a:prstGeom prst="rect">
            <a:avLst/>
          </a:prstGeom>
          <a:noFill/>
        </p:spPr>
        <p:txBody>
          <a:bodyPr wrap="square" rtlCol="0">
            <a:spAutoFit/>
          </a:bodyPr>
          <a:lstStyle/>
          <a:p>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There is a foreign investor who’s interested in cars and wants to have a general idea about the used car market in KSA.</a:t>
            </a: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He has a few questions about the </a:t>
            </a:r>
            <a:r>
              <a:rPr lang="en-US" b="1" dirty="0">
                <a:solidFill>
                  <a:schemeClr val="accent6">
                    <a:lumMod val="50000"/>
                  </a:schemeClr>
                </a:solidFill>
                <a:latin typeface="Avenir Next" panose="020B0503020202020204" pitchFamily="34" charset="0"/>
                <a:cs typeface="GE SS Two Light" panose="020A0503020102020204" pitchFamily="18" charset="-78"/>
                <a:sym typeface="Montserrat ExtraBold"/>
              </a:rPr>
              <a:t>Saudi resale car market </a:t>
            </a: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such as: </a:t>
            </a:r>
          </a:p>
          <a:p>
            <a:pPr lvl="3"/>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Price Range</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Most Famous Companies</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Most Popular Color</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Factors effects the cars’ prices.</a:t>
            </a:r>
          </a:p>
        </p:txBody>
      </p:sp>
      <p:pic>
        <p:nvPicPr>
          <p:cNvPr id="7" name="Picture 6">
            <a:extLst>
              <a:ext uri="{FF2B5EF4-FFF2-40B4-BE49-F238E27FC236}">
                <a16:creationId xmlns:a16="http://schemas.microsoft.com/office/drawing/2014/main" id="{F71A04AC-8C12-0649-B2A0-B9700CB4E0DC}"/>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t="24743" b="30168"/>
          <a:stretch/>
        </p:blipFill>
        <p:spPr>
          <a:xfrm>
            <a:off x="6071652" y="3482798"/>
            <a:ext cx="2906767" cy="1415484"/>
          </a:xfrm>
          <a:prstGeom prst="rect">
            <a:avLst/>
          </a:prstGeom>
        </p:spPr>
      </p:pic>
    </p:spTree>
    <p:extLst>
      <p:ext uri="{BB962C8B-B14F-4D97-AF65-F5344CB8AC3E}">
        <p14:creationId xmlns:p14="http://schemas.microsoft.com/office/powerpoint/2010/main" val="2862247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8420" y="-106881"/>
            <a:ext cx="2912217"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3" name="TextBox 2">
            <a:extLst>
              <a:ext uri="{FF2B5EF4-FFF2-40B4-BE49-F238E27FC236}">
                <a16:creationId xmlns:a16="http://schemas.microsoft.com/office/drawing/2014/main" id="{3E4639BE-43DE-3745-8B69-D85E45BA730F}"/>
              </a:ext>
            </a:extLst>
          </p:cNvPr>
          <p:cNvSpPr txBox="1"/>
          <p:nvPr/>
        </p:nvSpPr>
        <p:spPr>
          <a:xfrm>
            <a:off x="2802094" y="1487872"/>
            <a:ext cx="6175745" cy="523220"/>
          </a:xfrm>
          <a:prstGeom prst="rect">
            <a:avLst/>
          </a:prstGeom>
          <a:noFill/>
        </p:spPr>
        <p:txBody>
          <a:bodyPr wrap="square" rtlCol="0">
            <a:spAutoFit/>
          </a:bodyPr>
          <a:lstStyle/>
          <a:p>
            <a:r>
              <a:rPr lang="en-US" dirty="0">
                <a:solidFill>
                  <a:schemeClr val="accent6">
                    <a:lumMod val="50000"/>
                  </a:schemeClr>
                </a:solidFill>
                <a:latin typeface="Avenir Next" panose="020B0503020202020204" pitchFamily="34" charset="0"/>
                <a:cs typeface="GE SS Two Light" panose="020A0503020102020204" pitchFamily="18" charset="-78"/>
              </a:rPr>
              <a:t>- The dataset contains 8035 records and 13 columns of used cars collected from </a:t>
            </a:r>
            <a:r>
              <a:rPr lang="en-US" dirty="0" err="1">
                <a:solidFill>
                  <a:schemeClr val="accent6">
                    <a:lumMod val="50000"/>
                  </a:schemeClr>
                </a:solidFill>
                <a:latin typeface="Avenir Next" panose="020B0503020202020204" pitchFamily="34" charset="0"/>
                <a:cs typeface="GE SS Two Light" panose="020A0503020102020204" pitchFamily="18" charset="-78"/>
              </a:rPr>
              <a:t>syarah.com</a:t>
            </a:r>
            <a:r>
              <a:rPr lang="en-US" dirty="0">
                <a:solidFill>
                  <a:schemeClr val="accent6">
                    <a:lumMod val="50000"/>
                  </a:schemeClr>
                </a:solidFill>
                <a:latin typeface="Avenir Next" panose="020B0503020202020204" pitchFamily="34" charset="0"/>
                <a:cs typeface="GE SS Two Light" panose="020A0503020102020204" pitchFamily="18" charset="-78"/>
              </a:rPr>
              <a:t> [1]. </a:t>
            </a:r>
          </a:p>
        </p:txBody>
      </p:sp>
      <p:sp>
        <p:nvSpPr>
          <p:cNvPr id="9" name="TextBox 8">
            <a:extLst>
              <a:ext uri="{FF2B5EF4-FFF2-40B4-BE49-F238E27FC236}">
                <a16:creationId xmlns:a16="http://schemas.microsoft.com/office/drawing/2014/main" id="{F663159F-0DCA-D044-8769-BB13BD0500DE}"/>
              </a:ext>
            </a:extLst>
          </p:cNvPr>
          <p:cNvSpPr txBox="1"/>
          <p:nvPr/>
        </p:nvSpPr>
        <p:spPr>
          <a:xfrm>
            <a:off x="2802094" y="4898282"/>
            <a:ext cx="1438214" cy="461665"/>
          </a:xfrm>
          <a:prstGeom prst="rect">
            <a:avLst/>
          </a:prstGeom>
          <a:noFill/>
        </p:spPr>
        <p:txBody>
          <a:bodyPr wrap="none" rtlCol="0">
            <a:spAutoFit/>
          </a:bodyPr>
          <a:lstStyle/>
          <a:p>
            <a:r>
              <a:rPr lang="en-US" sz="1000" dirty="0">
                <a:solidFill>
                  <a:schemeClr val="bg1">
                    <a:lumMod val="65000"/>
                  </a:schemeClr>
                </a:solidFill>
                <a:hlinkClick r:id="rId3">
                  <a:extLst>
                    <a:ext uri="{A12FA001-AC4F-418D-AE19-62706E023703}">
                      <ahyp:hlinkClr xmlns:ahyp="http://schemas.microsoft.com/office/drawing/2018/hyperlinkcolor" val="tx"/>
                    </a:ext>
                  </a:extLst>
                </a:hlinkClick>
              </a:rPr>
              <a:t>[1] https://syarah.com/</a:t>
            </a:r>
            <a:endParaRPr lang="en-US" sz="1000" dirty="0">
              <a:solidFill>
                <a:schemeClr val="bg1">
                  <a:lumMod val="65000"/>
                </a:schemeClr>
              </a:solidFill>
            </a:endParaRPr>
          </a:p>
          <a:p>
            <a:endParaRPr lang="en-SA" dirty="0"/>
          </a:p>
        </p:txBody>
      </p:sp>
      <p:sp>
        <p:nvSpPr>
          <p:cNvPr id="11" name="TextBox 10">
            <a:extLst>
              <a:ext uri="{FF2B5EF4-FFF2-40B4-BE49-F238E27FC236}">
                <a16:creationId xmlns:a16="http://schemas.microsoft.com/office/drawing/2014/main" id="{DA82853C-E445-204F-8C6E-840FF1CE22A7}"/>
              </a:ext>
            </a:extLst>
          </p:cNvPr>
          <p:cNvSpPr txBox="1"/>
          <p:nvPr/>
        </p:nvSpPr>
        <p:spPr>
          <a:xfrm>
            <a:off x="4479762" y="134891"/>
            <a:ext cx="2449710" cy="646331"/>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DATASET</a:t>
            </a:r>
          </a:p>
        </p:txBody>
      </p:sp>
    </p:spTree>
    <p:extLst>
      <p:ext uri="{BB962C8B-B14F-4D97-AF65-F5344CB8AC3E}">
        <p14:creationId xmlns:p14="http://schemas.microsoft.com/office/powerpoint/2010/main" val="206149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200722" y="-106881"/>
            <a:ext cx="2934519"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22" name="TextBox 21">
            <a:extLst>
              <a:ext uri="{FF2B5EF4-FFF2-40B4-BE49-F238E27FC236}">
                <a16:creationId xmlns:a16="http://schemas.microsoft.com/office/drawing/2014/main" id="{0D7C0D21-061B-4E41-9D62-ED9C3849D8C2}"/>
              </a:ext>
            </a:extLst>
          </p:cNvPr>
          <p:cNvSpPr txBox="1"/>
          <p:nvPr/>
        </p:nvSpPr>
        <p:spPr>
          <a:xfrm>
            <a:off x="4479762" y="134891"/>
            <a:ext cx="2449710" cy="646331"/>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DATASET</a:t>
            </a:r>
          </a:p>
        </p:txBody>
      </p:sp>
      <p:sp>
        <p:nvSpPr>
          <p:cNvPr id="3" name="TextBox 2">
            <a:extLst>
              <a:ext uri="{FF2B5EF4-FFF2-40B4-BE49-F238E27FC236}">
                <a16:creationId xmlns:a16="http://schemas.microsoft.com/office/drawing/2014/main" id="{3E4639BE-43DE-3745-8B69-D85E45BA730F}"/>
              </a:ext>
            </a:extLst>
          </p:cNvPr>
          <p:cNvSpPr txBox="1"/>
          <p:nvPr/>
        </p:nvSpPr>
        <p:spPr>
          <a:xfrm>
            <a:off x="2802094" y="458056"/>
            <a:ext cx="6175745" cy="738664"/>
          </a:xfrm>
          <a:prstGeom prst="rect">
            <a:avLst/>
          </a:prstGeom>
          <a:noFill/>
        </p:spPr>
        <p:txBody>
          <a:bodyPr wrap="square" rtlCol="0">
            <a:spAutoFit/>
          </a:bodyPr>
          <a:lstStyle/>
          <a:p>
            <a:endParaRPr lang="en-US" dirty="0">
              <a:solidFill>
                <a:schemeClr val="accent6">
                  <a:lumMod val="50000"/>
                </a:schemeClr>
              </a:solidFill>
              <a:latin typeface="Avenir Next" panose="020B0503020202020204" pitchFamily="34" charset="0"/>
              <a:cs typeface="GE SS Two Light" panose="020A0503020102020204" pitchFamily="18" charset="-78"/>
            </a:endParaRPr>
          </a:p>
          <a:p>
            <a:r>
              <a:rPr lang="en-US" dirty="0">
                <a:solidFill>
                  <a:schemeClr val="accent6">
                    <a:lumMod val="50000"/>
                  </a:schemeClr>
                </a:solidFill>
                <a:latin typeface="Avenir Next" panose="020B0503020202020204" pitchFamily="34" charset="0"/>
                <a:cs typeface="GE SS Two Light" panose="020A0503020102020204" pitchFamily="18" charset="-78"/>
              </a:rPr>
              <a:t>The dataset features are: </a:t>
            </a:r>
          </a:p>
          <a:p>
            <a:endParaRPr lang="en-SA" dirty="0"/>
          </a:p>
        </p:txBody>
      </p:sp>
      <p:graphicFrame>
        <p:nvGraphicFramePr>
          <p:cNvPr id="4" name="Table 4">
            <a:extLst>
              <a:ext uri="{FF2B5EF4-FFF2-40B4-BE49-F238E27FC236}">
                <a16:creationId xmlns:a16="http://schemas.microsoft.com/office/drawing/2014/main" id="{C6F06366-1864-A24D-A9F1-B0E1BA09ADF3}"/>
              </a:ext>
            </a:extLst>
          </p:cNvPr>
          <p:cNvGraphicFramePr>
            <a:graphicFrameLocks noGrp="1"/>
          </p:cNvGraphicFramePr>
          <p:nvPr>
            <p:extLst>
              <p:ext uri="{D42A27DB-BD31-4B8C-83A1-F6EECF244321}">
                <p14:modId xmlns:p14="http://schemas.microsoft.com/office/powerpoint/2010/main" val="1402481673"/>
              </p:ext>
            </p:extLst>
          </p:nvPr>
        </p:nvGraphicFramePr>
        <p:xfrm>
          <a:off x="2987908" y="1092739"/>
          <a:ext cx="5871462" cy="3721004"/>
        </p:xfrm>
        <a:graphic>
          <a:graphicData uri="http://schemas.openxmlformats.org/drawingml/2006/table">
            <a:tbl>
              <a:tblPr firstRow="1" bandRow="1">
                <a:tableStyleId>{A0C132EC-7F81-4D6B-94E4-C165ABD8B4EB}</a:tableStyleId>
              </a:tblPr>
              <a:tblGrid>
                <a:gridCol w="1500009">
                  <a:extLst>
                    <a:ext uri="{9D8B030D-6E8A-4147-A177-3AD203B41FA5}">
                      <a16:colId xmlns:a16="http://schemas.microsoft.com/office/drawing/2014/main" val="3625457110"/>
                    </a:ext>
                  </a:extLst>
                </a:gridCol>
                <a:gridCol w="4371453">
                  <a:extLst>
                    <a:ext uri="{9D8B030D-6E8A-4147-A177-3AD203B41FA5}">
                      <a16:colId xmlns:a16="http://schemas.microsoft.com/office/drawing/2014/main" val="2800918692"/>
                    </a:ext>
                  </a:extLst>
                </a:gridCol>
              </a:tblGrid>
              <a:tr h="265786">
                <a:tc>
                  <a:txBody>
                    <a:bodyPr/>
                    <a:lstStyle/>
                    <a:p>
                      <a:pPr>
                        <a:lnSpc>
                          <a:spcPct val="100000"/>
                        </a:lnSpc>
                      </a:pPr>
                      <a:r>
                        <a:rPr lang="en-US" sz="1100" b="1" dirty="0">
                          <a:solidFill>
                            <a:schemeClr val="accent6">
                              <a:lumMod val="50000"/>
                            </a:schemeClr>
                          </a:solidFill>
                          <a:latin typeface="Avenir Next" panose="020B0503020202020204" pitchFamily="34" charset="0"/>
                          <a:cs typeface="GE SS Two Light" panose="020A0503020102020204" pitchFamily="18" charset="-78"/>
                        </a:rPr>
                        <a:t>Features</a:t>
                      </a:r>
                      <a:endParaRPr lang="en-SA" sz="1100" b="1" dirty="0"/>
                    </a:p>
                  </a:txBody>
                  <a:tcPr/>
                </a:tc>
                <a:tc>
                  <a:txBody>
                    <a:bodyPr/>
                    <a:lstStyle/>
                    <a:p>
                      <a:pPr>
                        <a:lnSpc>
                          <a:spcPct val="100000"/>
                        </a:lnSpc>
                      </a:pPr>
                      <a:r>
                        <a:rPr lang="en-SA" sz="1100" b="1"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rPr>
                        <a:t>Describtion </a:t>
                      </a:r>
                    </a:p>
                  </a:txBody>
                  <a:tcPr/>
                </a:tc>
                <a:extLst>
                  <a:ext uri="{0D108BD9-81ED-4DB2-BD59-A6C34878D82A}">
                    <a16:rowId xmlns:a16="http://schemas.microsoft.com/office/drawing/2014/main" val="3297588038"/>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Make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Name of the car company</a:t>
                      </a:r>
                    </a:p>
                  </a:txBody>
                  <a:tcPr/>
                </a:tc>
                <a:extLst>
                  <a:ext uri="{0D108BD9-81ED-4DB2-BD59-A6C34878D82A}">
                    <a16:rowId xmlns:a16="http://schemas.microsoft.com/office/drawing/2014/main" val="849710757"/>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 Name of a car product</a:t>
                      </a:r>
                    </a:p>
                  </a:txBody>
                  <a:tcPr/>
                </a:tc>
                <a:extLst>
                  <a:ext uri="{0D108BD9-81ED-4DB2-BD59-A6C34878D82A}">
                    <a16:rowId xmlns:a16="http://schemas.microsoft.com/office/drawing/2014/main" val="3951569831"/>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Year</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Year of Manufacturing</a:t>
                      </a:r>
                    </a:p>
                  </a:txBody>
                  <a:tcPr/>
                </a:tc>
                <a:extLst>
                  <a:ext uri="{0D108BD9-81ED-4DB2-BD59-A6C34878D82A}">
                    <a16:rowId xmlns:a16="http://schemas.microsoft.com/office/drawing/2014/main" val="1338035338"/>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Origin</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Country of importer (Gulf / Saudi / Other)</a:t>
                      </a:r>
                    </a:p>
                  </a:txBody>
                  <a:tcPr/>
                </a:tc>
                <a:extLst>
                  <a:ext uri="{0D108BD9-81ED-4DB2-BD59-A6C34878D82A}">
                    <a16:rowId xmlns:a16="http://schemas.microsoft.com/office/drawing/2014/main" val="1401580085"/>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Color</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Color of the used car</a:t>
                      </a:r>
                    </a:p>
                  </a:txBody>
                  <a:tcPr/>
                </a:tc>
                <a:extLst>
                  <a:ext uri="{0D108BD9-81ED-4DB2-BD59-A6C34878D82A}">
                    <a16:rowId xmlns:a16="http://schemas.microsoft.com/office/drawing/2014/main" val="3009716723"/>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Options</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Full Options / Semi-Full / Standard</a:t>
                      </a:r>
                    </a:p>
                  </a:txBody>
                  <a:tcPr/>
                </a:tc>
                <a:extLst>
                  <a:ext uri="{0D108BD9-81ED-4DB2-BD59-A6C34878D82A}">
                    <a16:rowId xmlns:a16="http://schemas.microsoft.com/office/drawing/2014/main" val="1811743403"/>
                  </a:ext>
                </a:extLst>
              </a:tr>
              <a:tr h="265786">
                <a:tc>
                  <a:txBody>
                    <a:bodyPr/>
                    <a:lstStyle/>
                    <a:p>
                      <a:pPr fontAlgn="base"/>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Engine_Sizesort</a:t>
                      </a:r>
                      <a:endPar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engine size of used car</a:t>
                      </a:r>
                    </a:p>
                  </a:txBody>
                  <a:tcPr/>
                </a:tc>
                <a:extLst>
                  <a:ext uri="{0D108BD9-81ED-4DB2-BD59-A6C34878D82A}">
                    <a16:rowId xmlns:a16="http://schemas.microsoft.com/office/drawing/2014/main" val="1381472191"/>
                  </a:ext>
                </a:extLst>
              </a:tr>
              <a:tr h="265786">
                <a:tc>
                  <a:txBody>
                    <a:bodyPr/>
                    <a:lstStyle/>
                    <a:p>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Fuel_Type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Fuel type size of used car (Diesel / Gas / Hybrid)</a:t>
                      </a:r>
                    </a:p>
                  </a:txBody>
                  <a:tcPr/>
                </a:tc>
                <a:extLst>
                  <a:ext uri="{0D108BD9-81ED-4DB2-BD59-A6C34878D82A}">
                    <a16:rowId xmlns:a16="http://schemas.microsoft.com/office/drawing/2014/main" val="4078937248"/>
                  </a:ext>
                </a:extLst>
              </a:tr>
              <a:tr h="265786">
                <a:tc>
                  <a:txBody>
                    <a:bodyPr/>
                    <a:lstStyle/>
                    <a:p>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Gear_Type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Automatic / Manual</a:t>
                      </a:r>
                    </a:p>
                  </a:txBody>
                  <a:tcPr/>
                </a:tc>
                <a:extLst>
                  <a:ext uri="{0D108BD9-81ED-4DB2-BD59-A6C34878D82A}">
                    <a16:rowId xmlns:a16="http://schemas.microsoft.com/office/drawing/2014/main" val="262096712"/>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Mileage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average distance that a vehicle can travel on (in km)</a:t>
                      </a:r>
                    </a:p>
                  </a:txBody>
                  <a:tcPr/>
                </a:tc>
                <a:extLst>
                  <a:ext uri="{0D108BD9-81ED-4DB2-BD59-A6C34878D82A}">
                    <a16:rowId xmlns:a16="http://schemas.microsoft.com/office/drawing/2014/main" val="4185107081"/>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Region</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region in which the used car was offered for sale</a:t>
                      </a:r>
                    </a:p>
                  </a:txBody>
                  <a:tcPr/>
                </a:tc>
                <a:extLst>
                  <a:ext uri="{0D108BD9-81ED-4DB2-BD59-A6C34878D82A}">
                    <a16:rowId xmlns:a16="http://schemas.microsoft.com/office/drawing/2014/main" val="694120803"/>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Price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Price of the used car (in SAR)</a:t>
                      </a:r>
                    </a:p>
                  </a:txBody>
                  <a:tcPr/>
                </a:tc>
                <a:extLst>
                  <a:ext uri="{0D108BD9-81ED-4DB2-BD59-A6C34878D82A}">
                    <a16:rowId xmlns:a16="http://schemas.microsoft.com/office/drawing/2014/main" val="4090058124"/>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Negotiable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If True, the price is 0. This means the price is negotiable (not set)</a:t>
                      </a:r>
                    </a:p>
                  </a:txBody>
                  <a:tcPr/>
                </a:tc>
                <a:extLst>
                  <a:ext uri="{0D108BD9-81ED-4DB2-BD59-A6C34878D82A}">
                    <a16:rowId xmlns:a16="http://schemas.microsoft.com/office/drawing/2014/main" val="3124351179"/>
                  </a:ext>
                </a:extLst>
              </a:tr>
            </a:tbl>
          </a:graphicData>
        </a:graphic>
      </p:graphicFrame>
      <p:sp>
        <p:nvSpPr>
          <p:cNvPr id="10" name="TextBox 9">
            <a:extLst>
              <a:ext uri="{FF2B5EF4-FFF2-40B4-BE49-F238E27FC236}">
                <a16:creationId xmlns:a16="http://schemas.microsoft.com/office/drawing/2014/main" id="{D37ADF54-B543-B147-ABC2-7172BCE16459}"/>
              </a:ext>
            </a:extLst>
          </p:cNvPr>
          <p:cNvSpPr txBox="1"/>
          <p:nvPr/>
        </p:nvSpPr>
        <p:spPr>
          <a:xfrm>
            <a:off x="2802094" y="4898282"/>
            <a:ext cx="1438214" cy="461665"/>
          </a:xfrm>
          <a:prstGeom prst="rect">
            <a:avLst/>
          </a:prstGeom>
          <a:noFill/>
        </p:spPr>
        <p:txBody>
          <a:bodyPr wrap="none" rtlCol="0">
            <a:spAutoFit/>
          </a:bodyPr>
          <a:lstStyle/>
          <a:p>
            <a:r>
              <a:rPr lang="en-US" sz="1000" dirty="0">
                <a:solidFill>
                  <a:schemeClr val="bg1">
                    <a:lumMod val="65000"/>
                  </a:schemeClr>
                </a:solidFill>
                <a:hlinkClick r:id="rId3">
                  <a:extLst>
                    <a:ext uri="{A12FA001-AC4F-418D-AE19-62706E023703}">
                      <ahyp:hlinkClr xmlns:ahyp="http://schemas.microsoft.com/office/drawing/2018/hyperlinkcolor" val="tx"/>
                    </a:ext>
                  </a:extLst>
                </a:hlinkClick>
              </a:rPr>
              <a:t>[1] https://syarah.com/</a:t>
            </a:r>
            <a:endParaRPr lang="en-US" sz="1000" dirty="0">
              <a:solidFill>
                <a:schemeClr val="bg1">
                  <a:lumMod val="65000"/>
                </a:schemeClr>
              </a:solidFill>
            </a:endParaRPr>
          </a:p>
          <a:p>
            <a:endParaRPr lang="en-SA" dirty="0"/>
          </a:p>
        </p:txBody>
      </p:sp>
    </p:spTree>
    <p:extLst>
      <p:ext uri="{BB962C8B-B14F-4D97-AF65-F5344CB8AC3E}">
        <p14:creationId xmlns:p14="http://schemas.microsoft.com/office/powerpoint/2010/main" val="230305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393404" y="-97628"/>
            <a:ext cx="3189862" cy="5338755"/>
          </a:xfrm>
          <a:prstGeom prst="rect">
            <a:avLst/>
          </a:prstGeom>
          <a:solidFill>
            <a:srgbClr val="8A968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79" y="2319889"/>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77338" y="670655"/>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31" name="Introduction">
            <a:extLst>
              <a:ext uri="{FF2B5EF4-FFF2-40B4-BE49-F238E27FC236}">
                <a16:creationId xmlns:a16="http://schemas.microsoft.com/office/drawing/2014/main" id="{C663F087-F14D-E9F6-17E0-19E0C44353CD}"/>
              </a:ext>
            </a:extLst>
          </p:cNvPr>
          <p:cNvSpPr txBox="1">
            <a:spLocks noGrp="1"/>
          </p:cNvSpPr>
          <p:nvPr>
            <p:ph type="title"/>
          </p:nvPr>
        </p:nvSpPr>
        <p:spPr>
          <a:xfrm>
            <a:off x="3342569" y="72840"/>
            <a:ext cx="5465763" cy="1124607"/>
          </a:xfrm>
          <a:prstGeom prst="rect">
            <a:avLst/>
          </a:prstGeom>
        </p:spPr>
        <p:txBody>
          <a:bodyPr/>
          <a:lstStyle/>
          <a:p>
            <a:r>
              <a:rPr lang="en-US" sz="3200" dirty="0">
                <a:solidFill>
                  <a:srgbClr val="646C5C"/>
                </a:solidFill>
              </a:rPr>
              <a:t>DATA PREPROCESSING</a:t>
            </a:r>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dirty="0">
                <a:solidFill>
                  <a:schemeClr val="bg1">
                    <a:lumMod val="85000"/>
                  </a:schemeClr>
                </a:solidFill>
                <a:latin typeface="Montserrat"/>
              </a:rPr>
              <a:t>Check The Duplicated Rows</a:t>
            </a:r>
            <a:endParaRPr lang="en-SA" sz="1600" dirty="0">
              <a:solidFill>
                <a:schemeClr val="bg1">
                  <a:lumMod val="85000"/>
                </a:schemeClr>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79" y="4035557"/>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b="1" dirty="0">
                <a:solidFill>
                  <a:schemeClr val="bg1"/>
                </a:solidFill>
                <a:latin typeface="Montserrat"/>
              </a:rPr>
              <a:t>Check The Missing Values</a:t>
            </a:r>
            <a:endParaRPr lang="en-SA" sz="1600" b="1" dirty="0">
              <a:solidFill>
                <a:schemeClr val="bg1"/>
              </a:solidFill>
              <a:latin typeface="Montserrat"/>
              <a:sym typeface="Montserrat"/>
            </a:endParaRPr>
          </a:p>
        </p:txBody>
      </p:sp>
      <p:sp>
        <p:nvSpPr>
          <p:cNvPr id="32" name="TextBox 31">
            <a:extLst>
              <a:ext uri="{FF2B5EF4-FFF2-40B4-BE49-F238E27FC236}">
                <a16:creationId xmlns:a16="http://schemas.microsoft.com/office/drawing/2014/main" id="{525B7ABB-06A9-B04C-90E5-42E6FF5E4CA1}"/>
              </a:ext>
            </a:extLst>
          </p:cNvPr>
          <p:cNvSpPr txBox="1"/>
          <p:nvPr/>
        </p:nvSpPr>
        <p:spPr>
          <a:xfrm>
            <a:off x="347896" y="3977771"/>
            <a:ext cx="2448561" cy="584775"/>
          </a:xfrm>
          <a:prstGeom prst="rect">
            <a:avLst/>
          </a:prstGeom>
          <a:noFill/>
        </p:spPr>
        <p:txBody>
          <a:bodyPr wrap="square" rtlCol="0">
            <a:spAutoFit/>
          </a:bodyPr>
          <a:lstStyle/>
          <a:p>
            <a:r>
              <a:rPr lang="en-US" sz="1600" dirty="0">
                <a:solidFill>
                  <a:schemeClr val="bg1">
                    <a:lumMod val="85000"/>
                  </a:schemeClr>
                </a:solidFill>
                <a:latin typeface="Montserrat"/>
              </a:rPr>
              <a:t>Deal With Price Column </a:t>
            </a:r>
          </a:p>
        </p:txBody>
      </p:sp>
      <p:sp>
        <p:nvSpPr>
          <p:cNvPr id="2" name="AutoShape 2">
            <a:extLst>
              <a:ext uri="{FF2B5EF4-FFF2-40B4-BE49-F238E27FC236}">
                <a16:creationId xmlns:a16="http://schemas.microsoft.com/office/drawing/2014/main" id="{CE32D9CF-6E18-66C7-AB6C-39EFA1E423F3}"/>
              </a:ext>
            </a:extLst>
          </p:cNvPr>
          <p:cNvSpPr>
            <a:spLocks noChangeAspect="1" noChangeArrowheads="1"/>
          </p:cNvSpPr>
          <p:nvPr/>
        </p:nvSpPr>
        <p:spPr bwMode="auto">
          <a:xfrm>
            <a:off x="4419599" y="2419349"/>
            <a:ext cx="2039389" cy="20393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4BC123A6-D162-1053-CDBD-5A38D735A09D}"/>
              </a:ext>
            </a:extLst>
          </p:cNvPr>
          <p:cNvPicPr>
            <a:picLocks noChangeAspect="1"/>
          </p:cNvPicPr>
          <p:nvPr/>
        </p:nvPicPr>
        <p:blipFill>
          <a:blip r:embed="rId3"/>
          <a:stretch>
            <a:fillRect/>
          </a:stretch>
        </p:blipFill>
        <p:spPr>
          <a:xfrm>
            <a:off x="4461162" y="1064395"/>
            <a:ext cx="3641785" cy="3993927"/>
          </a:xfrm>
          <a:prstGeom prst="rect">
            <a:avLst/>
          </a:prstGeom>
        </p:spPr>
      </p:pic>
    </p:spTree>
    <p:extLst>
      <p:ext uri="{BB962C8B-B14F-4D97-AF65-F5344CB8AC3E}">
        <p14:creationId xmlns:p14="http://schemas.microsoft.com/office/powerpoint/2010/main" val="3065332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106326" y="-97628"/>
            <a:ext cx="2902783" cy="5338755"/>
          </a:xfrm>
          <a:prstGeom prst="rect">
            <a:avLst/>
          </a:prstGeom>
          <a:solidFill>
            <a:srgbClr val="8A9681"/>
          </a:solidFill>
          <a:ln>
            <a:solidFill>
              <a:srgbClr val="8A968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8062" y="3692855"/>
            <a:ext cx="2007746"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dirty="0"/>
          </a:p>
          <a:p>
            <a:pPr algn="l"/>
            <a:r>
              <a:rPr lang="en-US" dirty="0"/>
              <a:t> </a:t>
            </a:r>
          </a:p>
          <a:p>
            <a:pPr algn="l"/>
            <a:endParaRPr lang="en" dirty="0">
              <a:solidFill>
                <a:schemeClr val="bg1">
                  <a:lumMod val="85000"/>
                </a:schemeClr>
              </a:solidFill>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6002" y="687084"/>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79" y="233959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b="1" dirty="0">
                <a:solidFill>
                  <a:schemeClr val="bg1"/>
                </a:solidFill>
                <a:latin typeface="Montserrat"/>
              </a:rPr>
              <a:t>Check The Duplicated Rows</a:t>
            </a:r>
            <a:endParaRPr lang="en-SA" sz="1600" b="1" dirty="0">
              <a:solidFill>
                <a:schemeClr val="bg1"/>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79" y="4035557"/>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dirty="0">
                <a:solidFill>
                  <a:schemeClr val="bg1">
                    <a:lumMod val="85000"/>
                  </a:schemeClr>
                </a:solidFill>
                <a:latin typeface="Montserrat"/>
              </a:rPr>
              <a:t>Check The Missing Values</a:t>
            </a:r>
            <a:endParaRPr lang="en-SA" sz="1600" dirty="0">
              <a:solidFill>
                <a:schemeClr val="bg1">
                  <a:lumMod val="85000"/>
                </a:schemeClr>
              </a:solidFill>
              <a:latin typeface="Montserrat"/>
              <a:sym typeface="Montserrat"/>
            </a:endParaRPr>
          </a:p>
        </p:txBody>
      </p:sp>
      <p:sp>
        <p:nvSpPr>
          <p:cNvPr id="23" name="TextBox 22">
            <a:extLst>
              <a:ext uri="{FF2B5EF4-FFF2-40B4-BE49-F238E27FC236}">
                <a16:creationId xmlns:a16="http://schemas.microsoft.com/office/drawing/2014/main" id="{AF1DFE97-C1F0-8440-876A-FAFA8C0FB8F1}"/>
              </a:ext>
            </a:extLst>
          </p:cNvPr>
          <p:cNvSpPr txBox="1"/>
          <p:nvPr/>
        </p:nvSpPr>
        <p:spPr>
          <a:xfrm>
            <a:off x="347896" y="3977771"/>
            <a:ext cx="2448561" cy="584775"/>
          </a:xfrm>
          <a:prstGeom prst="rect">
            <a:avLst/>
          </a:prstGeom>
          <a:noFill/>
        </p:spPr>
        <p:txBody>
          <a:bodyPr wrap="square" rtlCol="0">
            <a:spAutoFit/>
          </a:bodyPr>
          <a:lstStyle/>
          <a:p>
            <a:r>
              <a:rPr lang="en-US" sz="1600" dirty="0">
                <a:solidFill>
                  <a:schemeClr val="bg1">
                    <a:lumMod val="85000"/>
                  </a:schemeClr>
                </a:solidFill>
                <a:latin typeface="Montserrat"/>
              </a:rPr>
              <a:t>Deal With Price Column </a:t>
            </a:r>
          </a:p>
        </p:txBody>
      </p:sp>
      <p:sp>
        <p:nvSpPr>
          <p:cNvPr id="16" name="Introduction">
            <a:extLst>
              <a:ext uri="{FF2B5EF4-FFF2-40B4-BE49-F238E27FC236}">
                <a16:creationId xmlns:a16="http://schemas.microsoft.com/office/drawing/2014/main" id="{EDC98909-6A3D-3347-82ED-F2032A70B79B}"/>
              </a:ext>
            </a:extLst>
          </p:cNvPr>
          <p:cNvSpPr txBox="1">
            <a:spLocks/>
          </p:cNvSpPr>
          <p:nvPr/>
        </p:nvSpPr>
        <p:spPr>
          <a:xfrm>
            <a:off x="3342569" y="72840"/>
            <a:ext cx="5465763" cy="1124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US" sz="3200" dirty="0">
                <a:solidFill>
                  <a:srgbClr val="646C5C"/>
                </a:solidFill>
              </a:rPr>
              <a:t>DATA PREPROCESSING</a:t>
            </a:r>
          </a:p>
        </p:txBody>
      </p:sp>
      <p:pic>
        <p:nvPicPr>
          <p:cNvPr id="5" name="Picture 4" descr="Table&#10;&#10;Description automatically generated">
            <a:extLst>
              <a:ext uri="{FF2B5EF4-FFF2-40B4-BE49-F238E27FC236}">
                <a16:creationId xmlns:a16="http://schemas.microsoft.com/office/drawing/2014/main" id="{DA7BDB27-4AF1-094D-9A3D-A032F1BBD771}"/>
              </a:ext>
            </a:extLst>
          </p:cNvPr>
          <p:cNvPicPr>
            <a:picLocks noChangeAspect="1"/>
          </p:cNvPicPr>
          <p:nvPr/>
        </p:nvPicPr>
        <p:blipFill>
          <a:blip r:embed="rId3"/>
          <a:stretch>
            <a:fillRect/>
          </a:stretch>
        </p:blipFill>
        <p:spPr>
          <a:xfrm>
            <a:off x="3030335" y="2005346"/>
            <a:ext cx="5714977" cy="1414709"/>
          </a:xfrm>
          <a:prstGeom prst="rect">
            <a:avLst/>
          </a:prstGeom>
          <a:ln>
            <a:solidFill>
              <a:schemeClr val="bg1">
                <a:lumMod val="65000"/>
                <a:alpha val="49626"/>
              </a:schemeClr>
            </a:solidFill>
          </a:ln>
        </p:spPr>
      </p:pic>
    </p:spTree>
    <p:extLst>
      <p:ext uri="{BB962C8B-B14F-4D97-AF65-F5344CB8AC3E}">
        <p14:creationId xmlns:p14="http://schemas.microsoft.com/office/powerpoint/2010/main" val="2663197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92500" y="-97628"/>
            <a:ext cx="2888958" cy="5338755"/>
          </a:xfrm>
          <a:prstGeom prst="rect">
            <a:avLst/>
          </a:prstGeom>
          <a:solidFill>
            <a:srgbClr val="8A9681"/>
          </a:solidFill>
          <a:ln>
            <a:solidFill>
              <a:srgbClr val="8A968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8062" y="3692855"/>
            <a:ext cx="2007746"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dirty="0"/>
          </a:p>
          <a:p>
            <a:pPr algn="l"/>
            <a:r>
              <a:rPr lang="en-US" dirty="0"/>
              <a:t> </a:t>
            </a:r>
          </a:p>
          <a:p>
            <a:pPr algn="l"/>
            <a:endParaRPr lang="en" dirty="0">
              <a:solidFill>
                <a:schemeClr val="bg1">
                  <a:lumMod val="85000"/>
                </a:schemeClr>
              </a:solidFill>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6002" y="687084"/>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25057"/>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dirty="0">
                <a:solidFill>
                  <a:schemeClr val="bg1">
                    <a:lumMod val="85000"/>
                  </a:schemeClr>
                </a:solidFill>
                <a:latin typeface="Montserrat"/>
              </a:rPr>
              <a:t>Check The Duplicated Rows</a:t>
            </a:r>
            <a:endParaRPr lang="en-SA" sz="1600" dirty="0">
              <a:solidFill>
                <a:schemeClr val="bg1">
                  <a:lumMod val="85000"/>
                </a:schemeClr>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81" y="2335350"/>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dirty="0">
                <a:solidFill>
                  <a:schemeClr val="bg1">
                    <a:lumMod val="85000"/>
                  </a:schemeClr>
                </a:solidFill>
                <a:latin typeface="Montserrat"/>
              </a:rPr>
              <a:t>Check The Missing Values</a:t>
            </a:r>
            <a:endParaRPr lang="en-SA" sz="1600" dirty="0">
              <a:solidFill>
                <a:schemeClr val="bg1">
                  <a:lumMod val="85000"/>
                </a:schemeClr>
              </a:solidFill>
              <a:latin typeface="Montserrat"/>
              <a:sym typeface="Montserrat"/>
            </a:endParaRPr>
          </a:p>
        </p:txBody>
      </p:sp>
      <p:sp>
        <p:nvSpPr>
          <p:cNvPr id="23" name="TextBox 22">
            <a:extLst>
              <a:ext uri="{FF2B5EF4-FFF2-40B4-BE49-F238E27FC236}">
                <a16:creationId xmlns:a16="http://schemas.microsoft.com/office/drawing/2014/main" id="{AF1DFE97-C1F0-8440-876A-FAFA8C0FB8F1}"/>
              </a:ext>
            </a:extLst>
          </p:cNvPr>
          <p:cNvSpPr txBox="1"/>
          <p:nvPr/>
        </p:nvSpPr>
        <p:spPr>
          <a:xfrm>
            <a:off x="347896" y="3977771"/>
            <a:ext cx="2448561" cy="584775"/>
          </a:xfrm>
          <a:prstGeom prst="rect">
            <a:avLst/>
          </a:prstGeom>
          <a:noFill/>
        </p:spPr>
        <p:txBody>
          <a:bodyPr wrap="square" rtlCol="0">
            <a:spAutoFit/>
          </a:bodyPr>
          <a:lstStyle/>
          <a:p>
            <a:r>
              <a:rPr lang="en-US" sz="1600" b="1" dirty="0">
                <a:solidFill>
                  <a:schemeClr val="bg1"/>
                </a:solidFill>
                <a:latin typeface="Montserrat"/>
              </a:rPr>
              <a:t>Deal With Price Column </a:t>
            </a:r>
          </a:p>
        </p:txBody>
      </p:sp>
      <p:sp>
        <p:nvSpPr>
          <p:cNvPr id="16" name="Introduction">
            <a:extLst>
              <a:ext uri="{FF2B5EF4-FFF2-40B4-BE49-F238E27FC236}">
                <a16:creationId xmlns:a16="http://schemas.microsoft.com/office/drawing/2014/main" id="{EDC98909-6A3D-3347-82ED-F2032A70B79B}"/>
              </a:ext>
            </a:extLst>
          </p:cNvPr>
          <p:cNvSpPr txBox="1">
            <a:spLocks/>
          </p:cNvSpPr>
          <p:nvPr/>
        </p:nvSpPr>
        <p:spPr>
          <a:xfrm>
            <a:off x="3342569" y="72840"/>
            <a:ext cx="5465763" cy="1124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US" sz="3200">
                <a:solidFill>
                  <a:srgbClr val="646C5C"/>
                </a:solidFill>
              </a:rPr>
              <a:t>DATA PREPROCESSING</a:t>
            </a:r>
            <a:endParaRPr lang="en-US" sz="3200" dirty="0">
              <a:solidFill>
                <a:srgbClr val="646C5C"/>
              </a:solidFill>
            </a:endParaRPr>
          </a:p>
        </p:txBody>
      </p:sp>
      <p:sp>
        <p:nvSpPr>
          <p:cNvPr id="2" name="TextBox 1">
            <a:extLst>
              <a:ext uri="{FF2B5EF4-FFF2-40B4-BE49-F238E27FC236}">
                <a16:creationId xmlns:a16="http://schemas.microsoft.com/office/drawing/2014/main" id="{BDF8A233-DB76-ED45-A93A-47FFFED1242A}"/>
              </a:ext>
            </a:extLst>
          </p:cNvPr>
          <p:cNvSpPr txBox="1"/>
          <p:nvPr/>
        </p:nvSpPr>
        <p:spPr>
          <a:xfrm>
            <a:off x="3258206" y="1762632"/>
            <a:ext cx="4204517" cy="1815882"/>
          </a:xfrm>
          <a:prstGeom prst="rect">
            <a:avLst/>
          </a:prstGeom>
          <a:noFill/>
        </p:spPr>
        <p:txBody>
          <a:bodyPr wrap="square" rtlCol="0">
            <a:spAutoFit/>
          </a:bodyPr>
          <a:lstStyle/>
          <a:p>
            <a:pPr marL="285750" indent="-285750">
              <a:buFont typeface="Arial" panose="020B0604020202020204" pitchFamily="34" charset="0"/>
              <a:buChar char="•"/>
            </a:pPr>
            <a:r>
              <a:rPr lang="en-US" i="1" dirty="0"/>
              <a:t>Check rows with Price represented as ’0’.</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Drop the rows having price equal to zero.</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Drop the rows having price less than 7000.</a:t>
            </a:r>
            <a:endParaRPr lang="en-US" dirty="0"/>
          </a:p>
          <a:p>
            <a:endParaRPr lang="en-US" i="1" dirty="0"/>
          </a:p>
        </p:txBody>
      </p:sp>
    </p:spTree>
    <p:extLst>
      <p:ext uri="{BB962C8B-B14F-4D97-AF65-F5344CB8AC3E}">
        <p14:creationId xmlns:p14="http://schemas.microsoft.com/office/powerpoint/2010/main" val="3318951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733797" cy="5338755"/>
          </a:xfrm>
          <a:prstGeom prst="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6655" y="3647169"/>
            <a:ext cx="2410958" cy="1086000"/>
          </a:xfrm>
          <a:prstGeom prst="rect">
            <a:avLst/>
          </a:prstGeom>
        </p:spPr>
        <p:txBody>
          <a:bodyPr spcFirstLastPara="1" wrap="square" lIns="91425" tIns="91425" rIns="91425" bIns="91425" anchor="b" anchorCtr="0">
            <a:noAutofit/>
          </a:bodyPr>
          <a:lstStyle/>
          <a:p>
            <a:pPr algn="l"/>
            <a:r>
              <a:rPr lang="en-US" sz="1800" b="0" dirty="0">
                <a:solidFill>
                  <a:schemeClr val="bg1">
                    <a:lumMod val="85000"/>
                  </a:schemeClr>
                </a:solidFill>
              </a:rPr>
              <a:t>What Is The Average Price In Each Region?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9018" y="1316689"/>
            <a:ext cx="2424315"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dirty="0"/>
              <a:t>What Is The Most Famous Car Companies?</a:t>
            </a: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4341" y="953331"/>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4341" y="3843955"/>
            <a:ext cx="182314" cy="188536"/>
          </a:xfrm>
          <a:prstGeom prst="ellipse">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0" name="TextBox 19">
            <a:extLst>
              <a:ext uri="{FF2B5EF4-FFF2-40B4-BE49-F238E27FC236}">
                <a16:creationId xmlns:a16="http://schemas.microsoft.com/office/drawing/2014/main" id="{58888EED-8A17-6D47-8191-320AA92D4902}"/>
              </a:ext>
            </a:extLst>
          </p:cNvPr>
          <p:cNvSpPr txBox="1"/>
          <p:nvPr/>
        </p:nvSpPr>
        <p:spPr>
          <a:xfrm>
            <a:off x="3639661" y="311949"/>
            <a:ext cx="6840334" cy="830997"/>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a:p>
            <a:endParaRPr lang="en-SA" sz="2800" b="1" dirty="0">
              <a:solidFill>
                <a:schemeClr val="accent3">
                  <a:lumMod val="50000"/>
                </a:schemeClr>
              </a:solidFill>
              <a:latin typeface="Montserrat"/>
              <a:sym typeface="Montserrat"/>
            </a:endParaRPr>
          </a:p>
        </p:txBody>
      </p:sp>
      <p:sp>
        <p:nvSpPr>
          <p:cNvPr id="25" name="TextBox 24">
            <a:extLst>
              <a:ext uri="{FF2B5EF4-FFF2-40B4-BE49-F238E27FC236}">
                <a16:creationId xmlns:a16="http://schemas.microsoft.com/office/drawing/2014/main" id="{90CFCCF6-6BF8-6446-990F-CC4AEF51DE4B}"/>
              </a:ext>
            </a:extLst>
          </p:cNvPr>
          <p:cNvSpPr txBox="1"/>
          <p:nvPr/>
        </p:nvSpPr>
        <p:spPr>
          <a:xfrm>
            <a:off x="3994187" y="4355712"/>
            <a:ext cx="4498292" cy="646331"/>
          </a:xfrm>
          <a:prstGeom prst="rect">
            <a:avLst/>
          </a:prstGeom>
          <a:noFill/>
        </p:spPr>
        <p:txBody>
          <a:bodyPr wrap="square">
            <a:spAutoFit/>
          </a:bodyPr>
          <a:lstStyle/>
          <a:p>
            <a:r>
              <a:rPr lang="en-US" sz="1200" dirty="0">
                <a:solidFill>
                  <a:srgbClr val="84685F"/>
                </a:solidFill>
              </a:rPr>
              <a:t>Toyota, Hyundai, and Ford are among the most resold cars.</a:t>
            </a:r>
          </a:p>
          <a:p>
            <a:br>
              <a:rPr lang="en-US" sz="1200" dirty="0">
                <a:solidFill>
                  <a:srgbClr val="84685F"/>
                </a:solidFill>
              </a:rPr>
            </a:br>
            <a:endParaRPr lang="en-US" sz="1200" dirty="0">
              <a:solidFill>
                <a:srgbClr val="84685F"/>
              </a:solidFill>
            </a:endParaRPr>
          </a:p>
        </p:txBody>
      </p:sp>
      <p:pic>
        <p:nvPicPr>
          <p:cNvPr id="3" name="Picture 2" descr="Chart, histogram&#10;&#10;Description automatically generated">
            <a:extLst>
              <a:ext uri="{FF2B5EF4-FFF2-40B4-BE49-F238E27FC236}">
                <a16:creationId xmlns:a16="http://schemas.microsoft.com/office/drawing/2014/main" id="{101703C1-6458-0F4C-AA1E-FECB47E14508}"/>
              </a:ext>
            </a:extLst>
          </p:cNvPr>
          <p:cNvPicPr>
            <a:picLocks noChangeAspect="1"/>
          </p:cNvPicPr>
          <p:nvPr/>
        </p:nvPicPr>
        <p:blipFill>
          <a:blip r:embed="rId3"/>
          <a:stretch>
            <a:fillRect/>
          </a:stretch>
        </p:blipFill>
        <p:spPr>
          <a:xfrm>
            <a:off x="2857032" y="1147200"/>
            <a:ext cx="6176325" cy="2885291"/>
          </a:xfrm>
          <a:prstGeom prst="rect">
            <a:avLst/>
          </a:prstGeom>
        </p:spPr>
      </p:pic>
    </p:spTree>
    <p:extLst>
      <p:ext uri="{BB962C8B-B14F-4D97-AF65-F5344CB8AC3E}">
        <p14:creationId xmlns:p14="http://schemas.microsoft.com/office/powerpoint/2010/main" val="2101239482"/>
      </p:ext>
    </p:extLst>
  </p:cSld>
  <p:clrMapOvr>
    <a:masterClrMapping/>
  </p:clrMapOvr>
</p:sld>
</file>

<file path=ppt/theme/theme1.xml><?xml version="1.0" encoding="utf-8"?>
<a:theme xmlns:a="http://schemas.openxmlformats.org/drawingml/2006/main" name="Simple Business Meeting by Slidesgo">
  <a:themeElements>
    <a:clrScheme name="ألوان متوسطة">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6850</TotalTime>
  <Words>1312</Words>
  <Application>Microsoft Office PowerPoint</Application>
  <PresentationFormat>On-screen Show (16:9)</PresentationFormat>
  <Paragraphs>241</Paragraphs>
  <Slides>23</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Montserrat Medium</vt:lpstr>
      <vt:lpstr>Montserrat ExtraBold</vt:lpstr>
      <vt:lpstr>Montserrat</vt:lpstr>
      <vt:lpstr>Arial</vt:lpstr>
      <vt:lpstr>Montserrat Black</vt:lpstr>
      <vt:lpstr>Wingdings</vt:lpstr>
      <vt:lpstr>Avenir Next</vt:lpstr>
      <vt:lpstr>Simple Business Meeting by Slidesgo</vt:lpstr>
      <vt:lpstr>PowerPoint Presentation</vt:lpstr>
      <vt:lpstr>03</vt:lpstr>
      <vt:lpstr>Introduction</vt:lpstr>
      <vt:lpstr>Introduction</vt:lpstr>
      <vt:lpstr>Introduction</vt:lpstr>
      <vt:lpstr>DATA PREPROCESSING</vt:lpstr>
      <vt:lpstr>PowerPoint Presentation</vt:lpstr>
      <vt:lpstr>PowerPoint Presentation</vt:lpstr>
      <vt:lpstr>What Is The Average Price In Each Region?</vt:lpstr>
      <vt:lpstr>What Is The Average Price In Each Region?</vt:lpstr>
      <vt:lpstr>What Is The Most Popular Cars Color?</vt:lpstr>
      <vt:lpstr>What Is The Most Popular Cars Color?</vt:lpstr>
      <vt:lpstr>What Is The Most Popular Cars Color?</vt:lpstr>
      <vt:lpstr> Which Cars Options Are Most Popular, and Does that affect the Price?</vt:lpstr>
      <vt:lpstr> Which Cars Options Are Most Popular, and Does that affect the Price?</vt:lpstr>
      <vt:lpstr>Does The Engine Class Proportion Change In The New Model Cars?</vt:lpstr>
      <vt:lpstr>Does The Engine Class Proportion Change In The New Model Cars?</vt:lpstr>
      <vt:lpstr>Does The Engine Class Proportion Change In The New Model Cars?</vt:lpstr>
      <vt:lpstr>CHALLENGES</vt:lpstr>
      <vt:lpstr>KEY TAKEAWAYS</vt:lpstr>
      <vt:lpstr>CONTRIBUTION</vt:lpstr>
      <vt:lpstr>REFERENCES</vt:lpstr>
      <vt:lpstr>THANKYOU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the Effectiveness of Fine Tuned Extreme Gradient Boosting Ensembles (XGBoost) in Saudi Stock Price Forecasting</dc:title>
  <cp:lastModifiedBy>hanadi.binmujalli@gmail.com</cp:lastModifiedBy>
  <cp:revision>62</cp:revision>
  <dcterms:modified xsi:type="dcterms:W3CDTF">2022-07-07T05:23:22Z</dcterms:modified>
</cp:coreProperties>
</file>